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7" r:id="rId3"/>
    <p:sldId id="260" r:id="rId4"/>
    <p:sldId id="261" r:id="rId5"/>
    <p:sldId id="267" r:id="rId6"/>
    <p:sldId id="284" r:id="rId7"/>
    <p:sldId id="268" r:id="rId8"/>
    <p:sldId id="337" r:id="rId9"/>
    <p:sldId id="269" r:id="rId10"/>
    <p:sldId id="321" r:id="rId11"/>
    <p:sldId id="263" r:id="rId12"/>
    <p:sldId id="290" r:id="rId13"/>
    <p:sldId id="270" r:id="rId14"/>
    <p:sldId id="302" r:id="rId15"/>
    <p:sldId id="291" r:id="rId16"/>
    <p:sldId id="292" r:id="rId17"/>
    <p:sldId id="294" r:id="rId18"/>
    <p:sldId id="296" r:id="rId19"/>
    <p:sldId id="300" r:id="rId20"/>
    <p:sldId id="299" r:id="rId21"/>
    <p:sldId id="271" r:id="rId22"/>
    <p:sldId id="301" r:id="rId23"/>
    <p:sldId id="272" r:id="rId24"/>
    <p:sldId id="264" r:id="rId25"/>
    <p:sldId id="306" r:id="rId26"/>
    <p:sldId id="340" r:id="rId27"/>
    <p:sldId id="281" r:id="rId28"/>
    <p:sldId id="280" r:id="rId29"/>
    <p:sldId id="307" r:id="rId30"/>
    <p:sldId id="317" r:id="rId31"/>
    <p:sldId id="320" r:id="rId32"/>
    <p:sldId id="308" r:id="rId33"/>
    <p:sldId id="318" r:id="rId34"/>
    <p:sldId id="309" r:id="rId35"/>
    <p:sldId id="304" r:id="rId36"/>
    <p:sldId id="323" r:id="rId37"/>
    <p:sldId id="324" r:id="rId38"/>
    <p:sldId id="325" r:id="rId39"/>
    <p:sldId id="326" r:id="rId40"/>
    <p:sldId id="328" r:id="rId41"/>
    <p:sldId id="332" r:id="rId42"/>
    <p:sldId id="322" r:id="rId43"/>
    <p:sldId id="329" r:id="rId44"/>
    <p:sldId id="330" r:id="rId45"/>
    <p:sldId id="331" r:id="rId46"/>
    <p:sldId id="265" r:id="rId47"/>
    <p:sldId id="338" r:id="rId48"/>
    <p:sldId id="339" r:id="rId49"/>
    <p:sldId id="312" r:id="rId50"/>
    <p:sldId id="342" r:id="rId51"/>
    <p:sldId id="341" r:id="rId52"/>
    <p:sldId id="343" r:id="rId53"/>
    <p:sldId id="336" r:id="rId54"/>
    <p:sldId id="288" r:id="rId55"/>
    <p:sldId id="344" r:id="rId56"/>
    <p:sldId id="316" r:id="rId57"/>
  </p:sldIdLst>
  <p:sldSz cx="12192000" cy="6858000"/>
  <p:notesSz cx="6858000" cy="9144000"/>
  <p:embeddedFontLst>
    <p:embeddedFont>
      <p:font typeface="Malgun Gothic" panose="020B0503020000020004" pitchFamily="34" charset="-127"/>
      <p:regular r:id="rId59"/>
      <p:bold r:id="rId60"/>
    </p:embeddedFont>
    <p:embeddedFont>
      <p:font typeface="Pretendard Variable" panose="02000503000000020004" pitchFamily="2" charset="-127"/>
      <p:regular r:id="rId61"/>
      <p:bold r:id="rId62"/>
    </p:embeddedFont>
    <p:embeddedFont>
      <p:font typeface="KoreanGD17R" panose="02020600000000000000" pitchFamily="18" charset="-127"/>
      <p:regular r:id="rId63"/>
    </p:embeddedFont>
    <p:embeddedFont>
      <p:font typeface="Pretendard" panose="02000503000000020004" pitchFamily="2" charset="-127"/>
      <p:regular r:id="rId64"/>
    </p:embeddedFont>
    <p:embeddedFont>
      <p:font typeface="Pretendard ExtraLight" panose="02000303000000020004" pitchFamily="2" charset="-127"/>
      <p:regular r:id="rId65"/>
    </p:embeddedFont>
    <p:embeddedFont>
      <p:font typeface="Pretendard Light" panose="02000403000000020004" pitchFamily="2" charset="-127"/>
      <p:regular r:id="rId66"/>
    </p:embeddedFont>
    <p:embeddedFont>
      <p:font typeface="Pretendard Medium" panose="02000503000000020004" pitchFamily="2" charset="-127"/>
      <p:regular r:id="rId67"/>
    </p:embeddedFont>
    <p:embeddedFont>
      <p:font typeface="Pretendard SemiBold" panose="02000503000000020004" pitchFamily="2" charset="-127"/>
      <p:regular r:id="rId68"/>
      <p:bold r:id="rId6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40">
          <p15:clr>
            <a:srgbClr val="A4A3A4"/>
          </p15:clr>
        </p15:guide>
        <p15:guide id="4" pos="3940" userDrawn="1">
          <p15:clr>
            <a:srgbClr val="A4A3A4"/>
          </p15:clr>
        </p15:guide>
        <p15:guide id="5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D19C"/>
    <a:srgbClr val="4090AB"/>
    <a:srgbClr val="49A0AC"/>
    <a:srgbClr val="BFC1CB"/>
    <a:srgbClr val="EEF1FE"/>
    <a:srgbClr val="F2F2F2"/>
    <a:srgbClr val="EEF1FD"/>
    <a:srgbClr val="FFFFFF"/>
    <a:srgbClr val="E3715A"/>
    <a:srgbClr val="C2A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77"/>
    <p:restoredTop sz="88099"/>
  </p:normalViewPr>
  <p:slideViewPr>
    <p:cSldViewPr snapToGrid="0">
      <p:cViewPr>
        <p:scale>
          <a:sx n="102" d="100"/>
          <a:sy n="102" d="100"/>
        </p:scale>
        <p:origin x="-152" y="304"/>
      </p:cViewPr>
      <p:guideLst>
        <p:guide orient="horz" pos="2160"/>
        <p:guide pos="3840"/>
        <p:guide pos="3940"/>
        <p:guide orient="horz" pos="226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E4A5B-8EC3-0943-97D7-8DBEDCB8A0FA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5E0CD-6458-D244-9992-1D33C57012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384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안녕하세요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1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팀 팀장을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맡게된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김선혁입니다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점심시간 직후라 피곤하시죠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바쁘신와중에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프로젝트 발표에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참여해주셔서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감사합니다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혹시 화면 좌측 하단에 로고 보이시나요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펀치라는 가상의 채용플랫폼 기업을 설정했는데요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주제는 가상의 채용플랫폼 기업인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구직자 이탈 감소를 위한 검색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 제안을 주제로 선정했습니다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88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이벤트 로그의 변수는 사용자 식별자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이벤트 발생 일시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HTTP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상태 코드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HTTP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메서드로 구성됩니다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002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다음은 사용자의 행동 패턴을 파악하기 위한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분석에 관한 내용입니다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플랫폼의 핵심가치와 사용자 서비스 여정을 정의하고 사용자 이벤트 로그를 분석 용도에 맞게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전처리하여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분석을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05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플랫폼은 사용자와 구인 기업을 중간에서 연결해주고 수수료를 취하는 비즈니스 모델을 운영하고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사용자와 구인 기업의 연결이 이뤄지기 위해선 사용자의 ‘지원서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제출’이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필수적으로 이루어져야 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해당 서비스의 **핵심 가치를 사용자의 ‘지원서 제출’**로 설정하였습니다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004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서비스 핵심 가치인 ‘지원서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제출’을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시작으로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역순으로 수립하였습니다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즉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(3)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지원서 제출이 이루어지기 위해서는 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(2)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조회가 선행 되어야 하고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조회가 이루어지기 위해서는 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서비스 방문이 선행되어야 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092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오후 반차로 인수인계하고 </a:t>
            </a:r>
            <a:r>
              <a:rPr lang="en" altLang="ko-Kore-KR" sz="105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run </a:t>
            </a:r>
            <a:r>
              <a:rPr lang="en" altLang="ko-Kore-KR" sz="1050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← </a:t>
            </a:r>
            <a:r>
              <a:rPr lang="ko-KR" altLang="en-US" sz="1050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여기 </a:t>
            </a:r>
            <a:r>
              <a:rPr lang="ko-KR" altLang="en-US" sz="1050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영덕이카메라</a:t>
            </a:r>
            <a:r>
              <a:rPr lang="ko-KR" altLang="en-US" sz="1050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음악방송</a:t>
            </a:r>
            <a:r>
              <a:rPr lang="en" altLang="ko-Kore-KR" sz="1050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ver</a:t>
            </a:r>
            <a:r>
              <a:rPr lang="en" altLang="ko-Kore-KR" sz="1050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050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쓸수있나</a:t>
            </a:r>
            <a:r>
              <a:rPr lang="en-US" altLang="ko-KR" sz="1050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 </a:t>
            </a:r>
            <a:r>
              <a:rPr lang="ko-KR" altLang="en-US" sz="1050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ㅋ</a:t>
            </a:r>
            <a:endParaRPr kumimoji="1" lang="ko-Kore-KR" altLang="en-US" sz="3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750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저는 이어서 데이터 전처리와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 부분의 발표를 진행하게 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김명균입니다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앞서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정의 단계에서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설명드린것처럼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사용자가 어느 지점에서 이탈하는지 파악하기 위해서는 로그데이터를 정확하게 분석하는 과정이 중요했는데요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기술 통계량을 보여드리면서 로그 테이블을 다시한번 짚고 넘어가면 대략적으로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천칠백만개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정도의 데이터들이 존재하고 해당 채용 플랫폼을 사용한 사용자 행동 정보들이 포함되어 있는데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왼쪽부터 차례대로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pPr>
              <a:buFont typeface="+mj-lt"/>
              <a:buAutoNum type="arabicPeriod"/>
            </a:pP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21,383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명의 사용자 식별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ID,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행동 경로 정보를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가지고있는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URL,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행동을 취한 시간의 정보를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담고있는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타임스탬프와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date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서버와의 통신 결과가 기록된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리스폰스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코드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그리고 클라이언트와 서버 간의 요청 방식이 기록 되어있는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method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개의 변수가 있었고 데이터 분석에 적합하게 만들기 위해 사용자 식별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ID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method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변수를 제외한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 변수에 대한 전처리를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8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첫 번째로 진행한 작업은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결측치를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처리하는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과정이였습니다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6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 변수의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결측치를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보았을때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변수를 제외하고는 따로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결측치가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없었고 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컬럼의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결측치는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전체 비중에서 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3.74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퍼센트로 관측되었습니다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다만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변수는 행동 경로를 가지는 변수이기때문에 해당 </a:t>
            </a:r>
            <a:r>
              <a:rPr lang="ko-KR" altLang="en-US" sz="12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결측치를</a:t>
            </a:r>
            <a:r>
              <a:rPr lang="ko-KR" altLang="en-US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대치하거나 채울 수 없었기에 제거 하였습니다</a:t>
            </a:r>
            <a:r>
              <a:rPr lang="en-US" altLang="ko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sz="12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sz="10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00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다음으로는 타임스탬프 변수의 시간 형식을 통일화 하는 작업을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지금 화면에 보이는 예시 자료처럼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마이크로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초단위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부분의 형식이 일치하지 않다는 것을 확인하실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뒤에서 후술할 시간대 변환 과정에서 오류를 방지하고자 타임스탬프 변수의 데이터들이 모두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마이크로초단위를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표현하도록 시간 형식을 통일화 하는 작업을 진행했습니다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9004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이어서 보시면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현재 타임스탬프 변수와 데이트 변수의 날짜 기록이 일치하지 않는 상황을 보실 수 있는데요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타임스탬프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변수는 영국 기준 시간인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UTC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형식으로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기록되어있는데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데이트 변수는 한국 기준 시간으로 기록되어 날짜가 일치하지 않았습니다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데이터들의 시간적 흐름을 정확하게 분석하기 위해서 한국 표준시로 변환하는 작업을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508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 다음으로는 저희 분석 과정에서 제일 중요했던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변수를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query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 나누는 작업입니다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데이터는 물음표를 기준으로 사용자가 접속한 웹페이지의 경로를 나타내는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부분과 페이지에서 사용자가 설정한 세부 검색 조건을 나타내는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query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구성되어있습니다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모든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데이터를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query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 분리하고 파생 변수를 생성하여 나누는 작업을 진행함으로써 페이지 경로별로 사용자들의 패턴을 파악할 수 있는 형태로 가공했습니다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730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이어서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소개를 간략하게 말씀드리겠습니다</a:t>
            </a:r>
            <a:r>
              <a:rPr lang="en-US" altLang="ko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저희팀은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스페이스</a:t>
            </a:r>
            <a:r>
              <a:rPr lang="en" altLang="ko-Kore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데이터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분석팀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소속으로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외출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민감증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태블로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아티스트와 화학과 출신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피그마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디자이너</a:t>
            </a:r>
            <a:r>
              <a:rPr lang="en-US" altLang="ko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클라이밍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프로그래머 등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각기다른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도메인지식을 보유한 정예멤버 </a:t>
            </a:r>
            <a:r>
              <a:rPr lang="en-US" altLang="ko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</a:t>
            </a: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인으로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구성되어있는데요</a:t>
            </a:r>
            <a:r>
              <a:rPr lang="en-US" altLang="ko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데이터분석을 진행함으로써 풍부한 인사이트를 </a:t>
            </a:r>
            <a:r>
              <a:rPr lang="ko-KR" altLang="en-US" dirty="0" err="1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도출하고있습니다</a:t>
            </a:r>
            <a:r>
              <a:rPr lang="en-US" altLang="ko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4159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1" dirty="0"/>
              <a:t>response code</a:t>
            </a:r>
            <a:r>
              <a:rPr lang="en" altLang="ko-Kore-KR" dirty="0"/>
              <a:t> </a:t>
            </a:r>
            <a:r>
              <a:rPr lang="ko-KR" altLang="en-US" dirty="0"/>
              <a:t>변수는 통신 상태를 의미하는 데이터들로 구성이 되어있는데</a:t>
            </a:r>
            <a:r>
              <a:rPr lang="en-US" altLang="ko-KR" dirty="0"/>
              <a:t>, </a:t>
            </a:r>
            <a:r>
              <a:rPr lang="ko-KR" altLang="en-US" dirty="0"/>
              <a:t>일반적인 사용자들의 행동 패턴만 분석하기 위해서 </a:t>
            </a:r>
            <a:r>
              <a:rPr lang="en-US" altLang="ko-KR" dirty="0"/>
              <a:t>(</a:t>
            </a:r>
            <a:r>
              <a:rPr lang="en" altLang="ko-Kore-KR" dirty="0"/>
              <a:t>ani)</a:t>
            </a:r>
          </a:p>
          <a:p>
            <a:r>
              <a:rPr lang="ko-KR" altLang="en-US" dirty="0"/>
              <a:t>정상적인 통신의 의미를 갖는 </a:t>
            </a:r>
            <a:r>
              <a:rPr lang="en-US" altLang="ko-KR" dirty="0"/>
              <a:t>200</a:t>
            </a:r>
            <a:r>
              <a:rPr lang="ko-KR" altLang="en-US" dirty="0" err="1"/>
              <a:t>번대의</a:t>
            </a:r>
            <a:r>
              <a:rPr lang="ko-KR" altLang="en-US" dirty="0"/>
              <a:t> 코드만 필터링하였고 기존 숫자형 타입에서 오브젝트 형식으로 타입 변환 작업을 진행했습니다</a:t>
            </a:r>
            <a:r>
              <a:rPr lang="en-US" altLang="ko-KR" dirty="0"/>
              <a:t>. (</a:t>
            </a:r>
            <a:r>
              <a:rPr lang="en" altLang="ko-Kore-KR" dirty="0"/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0666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전처리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과정을 거친 데이터를 테이블표로 보여드리면서 요약하자면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최종적으로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response code &amp;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타임스탬프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&amp;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데이트 변수의 형 변환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 정상적인 통신 데이터만 필터링하여 분석에 활용하였습니다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8638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다음은 분해한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URL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을 사용자의 서비스 여정에 맞추어 정렬해둔 경로 명세서의 일부입니다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로그 데이터 중 채용 공고와 관련된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구체적으로 정의하고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그에따른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트리거에 대한 정보도 함께 포함하여 경로 명세서를 작성하였습니다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여기서 중요한 부분은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jobs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부분과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apply/step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포함 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 jobs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부분은 사용자들이 채용 공고를 조회하는 경로를 의미하고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apply/step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부분은 지원서 제출 단계를 의미하는데 이 장표에서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jobs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채용 공고를 조회하는 경로이고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apply/step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단계가 지원서를 단계별로 작성하는 경로라는 것만 이해하고 넘어가면 좋을 것 같습니다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2548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작성한 경로 명세서를 가지고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사용자 서비스 여정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대입해보았을때의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결과입니다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첫 번째 방문 단계에서는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월까지의 기간 동안 방문한 고객들의 고유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ID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값으로 카운트한 결과로 데이터 수집 기간동안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21,333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방문한 것을 확인하였습니다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 번째 채용 공고 조회 단계에서는 방문한 사용자 중 채용 공고를 조회한 고유 사용자 수로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계산해보았을때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채용 공고 조회 단계로 넘어가면서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전체 방문자 중 약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74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퍼센트에 해당하는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15,687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전환 된 것을 확인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할수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 지원서 제출 단계에서는 채용 공고를 조회한 사용자 중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9,608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지원서를 제출하였고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조회 단계의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61.2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퍼센트를 차지하는 것을 확인할 수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해당 시각화에서 왼쪽부분은 전체 방문 유저 수를 기준으로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하였을때의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차지 비중이고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오른쪽은 각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단계에서의 전환율을 의미하는데요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분석을 시각화하고 전환율을 수치화 함으로써 채용 공고 조회에서 지원서 제출로 이어지는 단계의 전환율이 가장 낮았고 구직자가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HR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플랫폼을 이용하는 핵심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행동중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하나인 지원서 제출을 전체 비중의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45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퍼센트만 지원서를 제출하는 것으로 확인 할 수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이 단계에서 이탈하는 이유를 분석하고 개선안을 마련할 필요가 있다고 판단하였고 문제 정의를 하기 이전에 현황 분석을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데이터 전처리와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 발표는 마치고 문제 정의 부분은 다음 발표자인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김유지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팀원님께서 이어서 발표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해주실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예정입니다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1770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작성한 경로 명세서를 가지고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사용자 서비스 여정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대입해보았을때의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결과입니다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첫 번째 방문 단계에서는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부터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월까지의 기간 동안 방문한 고객들의 고유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ID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값으로 카운트한 결과로 데이터 수집 기간동안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21,333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방문한 것을 확인하였습니다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 번째 채용 공고 조회 단계에서는 방문한 사용자 중 채용 공고를 조회한 고유 사용자 수로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계산해보았을때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채용 공고 조회 단계로 넘어가면서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전체 방문자 중 약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74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퍼센트에 해당하는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15,687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전환 된 것을 확인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할수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 지원서 제출 단계에서는 채용 공고를 조회한 사용자 중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9,608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 지원서를 제출하였고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조회 단계의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61.2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퍼센트를 차지하는 것을 확인할 수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해당 시각화에서 왼쪽부분은 전체 방문 유저 수를 기준으로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하였을때의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차지 비중이고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오른쪽은 각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단계에서의 전환율을 의미하는데요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분석을 시각화하고 전환율을 수치화 함으로써 채용 공고 조회에서 지원서 제출로 이어지는 단계의 전환율이 가장 낮았고 구직자가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HR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플랫폼을 이용하는 핵심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행동중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하나인 지원서 제출을 전체 비중의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45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퍼센트만 지원서를 제출하는 것으로 확인 할 수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이 단계에서 이탈하는 이유를 분석하고 개선안을 마련할 필요가 있다고 판단하였고 문제 정의를 하기 이전에 현황 분석을 진행하였습니다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데이터 전처리와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 발표는 마치고 문제 정의 부분은 다음 발표자인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김유지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팀원님께서 이어서 발표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해주실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예정입니다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2868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그래프는 로그 데이터 분석 결과로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별 로그 데이터 개수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상위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10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가장 많이 기록된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path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</a:t>
            </a:r>
            <a:r>
              <a:rPr lang="en" altLang="ko-Kore-KR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/jobs/</a:t>
            </a:r>
            <a:r>
              <a:rPr lang="en" altLang="ko-Kore-KR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job_title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이는 채용 정보 검색에서 필터 조건 클릭 시 필터 적용 검색 결과 응답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7212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이를 통해 사용자의 전체 활동 중 필터 검색이 높은 부분을 차지하고 있음을 알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265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필터 사용에 대한 현황 분석을 진행했습니다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먼저 사용자가 어떤 필터를 가장 많이 사용하는지 분석하였습니다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 사용률은 다음과 같습니다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사용자들은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하드웨어 개발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소프트웨어 개발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등의 항목을 선택할 수 있는 업무 분야 필터를 가장 많이 사용했습니다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en-US" altLang="ko-Kore-KR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 별 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제출률을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확인해 본 결과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외국어 필터를 사용한 사용자의 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제출률이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가장 높았습니다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 그래프를 비교해보면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필터의 사용률 순위는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업무분야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경력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지역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순이고 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제출률의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순위는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외국어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정렬기준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산업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순으로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순위가 일치하지 않음을 확인할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이를 통해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사용률과 지원서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제출률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간의 차이가 있으며 일부 필터는 제출 전환에 미치는 영향이 낮을 수 있음을 추론할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9615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필터에 문제가 있음을 파악한 후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구체적으로 어떤 문제점이 있는지 살펴보았습니다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 필터 항목의 순서입니다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 숫자는 앞에서 보여드린 사용률 순위인데요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사용률이 고려되지 않고 배치되었음을 확인할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1284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두번째는 필터의 세부분류 항목입니다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업무 분야 별 채용 공고의 비중을 확인해보니 투자 관련 공고의 경우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년간 약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0.29%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차지했습니다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129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이어서 목차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소개드리겠습니다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프로젝트 분석 배경과 목적에 대해 말씀드리고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데이터소개와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퍼널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분석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문제 정의를 거쳐 최종적으로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 설계를 제안하는 순서로 진행하겠습니다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276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또한 업무 분야의 세부 항목 중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운영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비즈니스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경영 지원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등은 용어가 모호해 사용자가 원하는 공고를 검색하는 데 어려움을 줄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따라서 용어를 재조정하고 공고가 적은 항목은 제거가 필요해 보입니다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947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경력 항목은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인턴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신입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경력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으로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세분화되는데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전체 공고에서 경력 포함 공고가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92.4%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 대부분을 차지하고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그러나 경력 항목이 세분화되지 않아 구직자가 원하는 공고를 찾는 데 어려움이 있을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따라서 경력에 대한 세부 항목 추가가 필요해 보입니다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4249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마지막은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가독성 문제입니다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현재 필터는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열로 배열되어 클릭 시 세부 항목이 드롭다운 되어 스크롤하면서 확인하는 방식인데요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이는 매우 불편합니다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예를 들어 데이터 분석가 직무를 찾아본다고 해봅시다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먼저 삼각형을 클릭 후 어떤 항목을 클릭할 지 고민할 것 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428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어떤 항목을 클릭해야 할까요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기획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마케팅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명칭도 모호하지만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한눈에 세부 항목을 파악할 수 없어 스크롤을 내려야 세부항목의 전체를 확인할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넘기기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드롭다운 형식으로 어떤 세부 항목이 있는지 한눈에 파악할 수 없습니다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5309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이와 같이 채용 플랫폼의 핵심 요소인 필터의 문제점 파악을 해보았는데요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 팀은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가독성을 핵심 문제점으로 선택했습니다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기능 추가 개발이 아닌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변경을 문제 해결의 최우선으로 잡았습니다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이에 대해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테스트를 진행하고자 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9040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웹페이지와 필터의 클릭 전환 시간을 비교해봤을 때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525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사용자별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timestamp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정렬 후 클릭 간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timestamp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차이를 계산하여 평균을 산출한 서비스의 웹 페이지 평균 클릭 전환 시간은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6.68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초인 반면에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7575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각 사용자가 채용 공고 조회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job)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이후 연속된 채용 공고 검색 필터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/jobs/</a:t>
            </a:r>
            <a:r>
              <a:rPr lang="en" altLang="ko-Kore-KR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job_title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경로 패턴을 따르는 경우 전환 시간을 계산하여 평균을 산출한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 사용 시 평균 클릭 전환 시간은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10.31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초로 상대적으로 길게 나타났습니다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185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여기에서 우리 팀은 알 수 있는 몇 가지 시사점을 발견했습니다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3935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사용자의 웹 페이지 평균 클릭 전환 시간과 필터 평균 클릭 전환 시간을 확인해봤을 때 크게 두 가지를 시사합니다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첫 번째는 선택을 하는데 신중하다는 것입니다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필터는 사용자가 특정 조건을 통해 원하는 항목을 찾도록 도와주는 도구입니다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사용자는 여러 필터를 조합하여 다양한 옵션을 선택하고 비교하기 때문에 이 과정에서 다른 클릭보다 시간이 더 소요될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본격적으로 분석 배경 및 목적부터 말씀드리겠습니다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527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 번째는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직관적이지 않거나 선택 과정에 여러 단계를 요구할 경우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옵션을 파악하는데 추가적인 시간이 필요할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예를 들어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단일 필터를 적용하는 데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여러번의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클릭이 필요하다면 전환 시간이 길어질 가능성이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그렇다면 채용 공고 검색 필터가 중요한 이유는 무엇일까요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670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공고에서 검색 필터는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복자하지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않고 직관적이어야 하며 사용자가 선택의 역설을 겪지 않도록 필요한 옵션을 간결하게 제공하여야 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플랫폼 특성 상 사용자가 원하는 채용 공고를 찾기 위해 자신에게 맞는 조건을 걸어서 조회를 하게 되는데 직관적이지 않고 선택하기에 애매한 부분이 있다면 이는 좋지 않은 검색 필터라고 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또한 사용자는 많은 채용 공고를 열람하기 보다는 자신에게 맞는 공고를 빠르고 효율적으로 찾고자 플랫폼을 이용할 것입니다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바쁜 현대 사회에서 사용자는 조금이라도 더 빨리 원하는 채용 공고를 찾고 지원서에 제출하는 단계까지 조금이라도 시간을 낭비하고 싶지 않을 것이기 때문입니다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이렇게 채용 공고에서 검색 필터는 매우 중요한데요 그렇다면 다른 채용 플랫폼에서 채용 공고 필터는 어떤 식으로 되어 있는지 확인해보도록 하겠습니다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7789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 사람인 채용 플랫폼입니다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발표를 듣고 있는 모든 분들이 아시는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플랫폼일텐데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사람인은 필터 항목이 많고 모든 필터를 펼쳐 놓은 상태를 보이고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무엇을 필요로 하는지 모르기 때문에 최대한 많은 선택지를 주어 사용자가 보다 정확한 채용 공고를 찾기 위해 나열한 것으로 보입니다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454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원티드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채용 플랫폼입니다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원티드의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필터 기능은 가독성이 떨어지지만 개인화된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추천 알고리즘 중심의 서비스를 제공하면서 다른 채용 플랫폼과 차별성을 보이고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404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잡코리아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채용 플랫폼입니다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잡코리아는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드롭다운 형식의 필터와 펼치기 형식이 결합된 필터를 사용하여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여러번의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클릭을 해야 원하는 채용 공고를 조회해볼 수 있도록 필터가 형성되어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7613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잡코리아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채용 플랫폼입니다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잡코리아는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드롭다운 형식의 필터와 펼치기 형식이 결합된 필터를 사용하여 원하는 채용 공고를 조회해볼 수 있도록 필터가 형성되어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타 인기 채용 플랫폼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군데의 필터를 확인해봤을 때 전체적으로 많은 채용 공고를 비교적 쉽게 찾아볼 수 있다는 공통점을 가지고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그래서 저희는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테스트를 진행하고자 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781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테스트를 체계적으로 진행하기 위해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 테스트의 필요성을 확인할 수 있는 체크리스트를 작성했고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구체적인 테스트 실행 계획을 담은 설계서를 작성하였습니다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그리고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 후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후속 과제를 정리하였습니다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2911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체크리스트는 실험 필요 여부와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5561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활용도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아이디어 공유에 관해 작성하였습니다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8809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설계서입니다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37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먼저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분석 배경입니다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 *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애니메이션 있는건지 확인필요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플랫폼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최근 분기별 활성 사용자 수를 모니터링 해보니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활성 사용자 수가 지속적으로 감소하는 추세를 보이고 있었습니다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81066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기존의 드롭다운 형식의 검색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가독성이 떨어져 사용자가 원하는 필터를 빠르게 찾지 못하는 문제가 발생할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그래서 국내 주요 채용 플랫폼에서 사용되는 스프레드 형식을 벤치마킹함으로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전환율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개선을 기대하고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목표는 검색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변경을 통해 사용자들이 필터를 더 쉽게 사용하도록 유도하고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조회에서 지원서 제출 전환율을 개선하는 것입니다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 startAt="5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그리고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변경할 경우 전환율이 향상될 것이라는 가설을 설정했습니다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72254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실험계획입니다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실험 대상은 검색 필터 사용자입니다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 startAt="6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기존안인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안을 사용한 대조군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변경안인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안을 사용한 실험군으로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전환율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여부를 분석할 예정입니다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 startAt="6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다음은 적정 실험 샘플 사이즈입니다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2022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년부터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2023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년까지의 월별 검색 필터 사용자 수 평균은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1,986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명이며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이들의 전환율은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36%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유의미한 변화라고 판단할 수 있는 최소 감소 지표는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15%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전환율이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42%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이상이 나올 경우 유의미합니다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이를 바탕으로 샘플 사이즈를 계산한 결과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1,193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명으로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실험 기간은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36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일입니다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822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안은 드롭다운 형식인 기존안으로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필터가 우측 상단에 위치하며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필터를 선택하기 위해 두 번 이상의 클릭이 필요합니다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또한 세부 항목을 직관적으로 유추하기가 어려워 사용자 경험에 불편을 초래할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아래 이미지를 보면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세부 항목이 많은 경우에는 스크롤도 필요합니다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안은 스프레드 형식인 변경안으로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필터가 중앙 상단에 위치하며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필터를 선택하는 데 한 번의 클릭으로 충분합니다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세부항목이 모두 보이기 때문에 유추가 필요 없어 사용자 경험을 보다 직관적으로 개선할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또한 스크롤이 없어 한눈에 확인할 수 있어서 사용자에게 편리한 탐색을 제공하며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빠르고 간편하게 필터를 선택할 수 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7549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8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성과 판단 지표로는 성공지표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보조지표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가드레일 지표 세가지를 선정하였으며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성공지표는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전환율이고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성공지표가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42%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이상이 될 경우 유의미합니다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보조지표는 채용 공고 조회 페이지에 접근한 사용자 수 대비 필터 사용자 수로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성공지표가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42%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넘지 않더라도 검색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개선이 필터 비사용자들이 필터를 선택하도록 유도한다면 검색 경험을 향상시키는 유의미한 변화로 평가될 수 있기 때문에 선정하였습니다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 startAt="8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가드레일 지표의 경우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사용자들의 한 달 평균 지원서 제출 수가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4.12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회인데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지표가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회 아래로 떨어진다면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개선이 불편을 가져온다고 판단할 수 있기 때문에 해당 지표를 가드레일 지표로 모니터링하기로 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8150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후속 과제를 말씀드리겠습니다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앞서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제안드린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 결과가 유의미할 경우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검색 필터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UI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추가로 변경하는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테스트를 진행할 계획입니다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90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변경 내용은 총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가지인데요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저희팀이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펀치의 검색 필터 문제점을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파악할때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A/B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테스트 제안으로 선정되지 않은 문제점들을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개선하고자합니다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첫번째로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원하는 필터를 신속하게 선택할 수 있도록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자주 사용하는 순서대로 필터를 재배치하여 테스트를 진행할 계획입니다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두번째로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사용자가 원하는 채용 공고를 정확하게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찾을수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있도록 경력 필터의 하위 항목을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년이상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경력과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년이상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경력 등으로 세분화하여 개선할 계획입니다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마지막으로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원격근무와 스톡옵션 등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펀치에서 사용률이 낮은 필터를 정렬 기능으로 이동시켜 필터 항목 수를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줄였을때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사용자 이용 패턴 변화를 관찰할 계획입니다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589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여기까지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발표내용이구요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회의사진을 끝으로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팀 발표를 마무리하겠습니다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긴시간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들어주셔서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감사합니다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424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이어서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분기별 채용 공고 수 또한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 *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애니메이션 있는건지 확인필요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지속적으로 감소하는 추세가 관찰되었습니다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1901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활성 사용자 수와 채용 공고 수가 지속적으로 감소하는 데이터를 통해 사용자 이탈이 발생하고 있음을 주목하였습니다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저희팀은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스페이스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펀치에서 사용자가 이탈하는 주요 지점을 파악하고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인사이트를 바탕으로 실행 가능한 개선 방안을 도출하는 것을 본 프로젝트의 분석 목표로 설정하였습니다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본격적인 분석에 앞서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저희가 사용한 데이터에 대해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저희팀원인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영덕님께서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이어서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설명드리도록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하겠습니다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영덕님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이어서 진행해주세요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952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지금부터 저희가 분석에 사용한 데이터에 대해 설명 드리겠습니다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en-US" altLang="ko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solidFill>
                  <a:srgbClr val="EB5757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00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왼쪽 상단부터 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ani)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등록된 기업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기업 투자 유치 정보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기업 주소 정보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정보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지원서 제출 이력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채용 공고 근무지 정보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북마크 정보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사용자 이벤트 로그입니다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주어진 데이터에 대해서 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EDA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해본 후 사용자 행동 패턴을 파악하여 이탈 감소 개선 방안을 마련하는 것으로 주제를 선정하였기에 이후로는 사용자 이벤트 로그 데이터만 사용하였습니다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en" altLang="ko-Kore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page)</a:t>
            </a:r>
          </a:p>
          <a:p>
            <a:endParaRPr kumimoji="1" lang="ko-Kore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E0CD-6458-D244-9992-1D33C57012A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044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DBE45-09AD-5E6B-66CD-E3BEBFE87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C70E56-DB2B-905F-B8E4-25DA7D99D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83B01-D440-DD4D-C2AF-BF3455E0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CA5C6-65A2-A1A0-F673-A929DE7E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B88511-D8FF-B46B-0780-36198FFE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124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74369-2659-A698-DB6A-EFA25BE8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2536A-6C4E-D8AE-4FD3-95C304BE4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36B67-3992-BE92-E4CF-12008BAB6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BCD2D-3E0A-8469-3A64-CB9A9E15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8D443-1513-D96B-79B0-E249DABD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746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DC261-8FA3-2B39-B8A6-3D9A169AA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6192D-2333-1F1B-89D8-2B98B70C9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32819-044B-E395-8E7C-4D872A4F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90389-5345-43AF-476F-285C99BE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F6A8B-708B-14B8-0F77-49991A3E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6340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8118A-E4E1-148E-5070-876944DB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E1DB0-2F46-E127-8CC1-C99297CC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857CC-E254-E6E7-86E4-0621BB45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8FB23-2F76-D7C0-92CE-99729636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C24AF-985F-7822-6006-02FD1DBF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100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F834B-06A7-4280-5464-41F1CA5D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28909-5433-E5D3-0F88-A8EC1706E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24B04-E6DB-301B-03FA-957C60AC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B68D7-5F98-F2B8-0EAA-3FA57960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A951AC-E32F-5081-E4F4-1F90FA81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600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16FA9-5425-FC56-B026-CF18A994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FBD1B-44BB-AA0F-2814-3AA27C660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2658C1-AE8E-BCDD-3B7B-040A55269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A3054-DEFE-1C52-7348-FB8C8CBF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9D64E6-9E76-34D1-B1DE-BC98A40D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708D4-2D86-C669-7F57-872A3B68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03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6001F-B618-ABA8-DCE2-6C1D5FEA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8582C-A1FA-3DC4-21EC-7D19C6CA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D861B-E6F9-755C-8A46-2DBE622BC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916A2C-DEEA-967F-C318-42C893560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C38314-47D0-B428-60B3-36E5F196A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DFE06B-B08E-8871-36B9-A756C8BA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1F433C-87B9-DA8A-5D7C-86AA5FE6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2F120B-BCB4-64B4-46E4-C276FE42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688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E8B31-9EDB-6B9B-DFA8-97E70161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D4E2F8-DD9B-C179-DD32-CA504363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721F77-17FD-F499-8AA9-4B84A215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73E0E8-0901-FADF-9172-C2DA238E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05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59892-82CB-4D4B-863C-4C2A0D70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687E1C-7B54-CCCE-EC46-91E2D81A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4C998-8380-01A7-3B6C-4B2AABC5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05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9D6C2-3A70-8B4B-5D53-C6CDB837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8E2F3-F506-36E0-D6F4-C0BD48235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AC2506-D142-CCB3-3A2B-385DCEF6E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B1F765-333B-9453-6851-B372B889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697DF-0487-0655-0F50-DB6B75E5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CAE660-8FC0-F0DF-BC47-D3437077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990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C05E5-9706-4B37-A573-E9C5330A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83E9E7-E42B-9971-8294-81EAE46B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7C8070-A494-ACC5-FAB7-F00612E85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83625-4FAB-8D7A-264D-717862A5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9A2DD-6219-1F30-A88B-83A9870C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C33F1-7855-AEDD-C03E-82B2727B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99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E97CD3-C28C-5074-FE87-812AFB4E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C713C-BCAD-1FE8-5CC4-6979C30C0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EBABE-4802-4E3D-57BA-08065E9F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031CAD-445C-C746-B322-4E7B63934AB5}" type="datetimeFigureOut">
              <a:rPr kumimoji="1" lang="ko-Kore-KR" altLang="en-US" smtClean="0"/>
              <a:t>2024. 11. 12.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9CF9B-714E-4A27-F14F-1AE387562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0EB20-F416-D365-D6A5-65B69BB76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9C370-461E-6F43-9D8B-6248A3872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998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04A4E469-56E5-BF65-6D2F-EE63E0A149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73531" y="-1747773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F8F425-19B2-0FF3-8186-0C131C0223B1}"/>
              </a:ext>
            </a:extLst>
          </p:cNvPr>
          <p:cNvGrpSpPr/>
          <p:nvPr/>
        </p:nvGrpSpPr>
        <p:grpSpPr>
          <a:xfrm>
            <a:off x="3473531" y="1767006"/>
            <a:ext cx="8718469" cy="1661994"/>
            <a:chOff x="3141602" y="2044004"/>
            <a:chExt cx="8718469" cy="16619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138242-D494-AF8B-6B62-10D16B62636E}"/>
                </a:ext>
              </a:extLst>
            </p:cNvPr>
            <p:cNvSpPr txBox="1"/>
            <p:nvPr/>
          </p:nvSpPr>
          <p:spPr>
            <a:xfrm>
              <a:off x="3495473" y="2044004"/>
              <a:ext cx="80107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600" dirty="0">
                  <a:solidFill>
                    <a:schemeClr val="bg1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채용</a:t>
              </a:r>
              <a:r>
                <a:rPr kumimoji="1" lang="ko-KR" altLang="en-US" sz="3600" dirty="0">
                  <a:solidFill>
                    <a:schemeClr val="bg1"/>
                  </a:solidFill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 플랫폼 구직자 이탈 감소를 위한 </a:t>
              </a:r>
              <a:endParaRPr kumimoji="1" lang="ko-Kore-KR" altLang="en-US" sz="36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EDDE94-67CD-8B84-E0F9-3F4B5C7B2142}"/>
                </a:ext>
              </a:extLst>
            </p:cNvPr>
            <p:cNvSpPr txBox="1"/>
            <p:nvPr/>
          </p:nvSpPr>
          <p:spPr>
            <a:xfrm>
              <a:off x="3141602" y="2690335"/>
              <a:ext cx="8718469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검색 필터 </a:t>
              </a:r>
              <a:r>
                <a:rPr kumimoji="1" lang="en-US" altLang="ko-KR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A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kumimoji="1" lang="en-US" altLang="ko-KR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/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kumimoji="1" lang="en-US" altLang="ko-KR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B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테스트 제안</a:t>
              </a:r>
              <a:endParaRPr kumimoji="1" lang="ko-Kore-KR" altLang="en-US" sz="6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7BB5982-A6B7-9721-CF53-1C703035F4E3}"/>
              </a:ext>
            </a:extLst>
          </p:cNvPr>
          <p:cNvSpPr txBox="1"/>
          <p:nvPr/>
        </p:nvSpPr>
        <p:spPr>
          <a:xfrm>
            <a:off x="7258050" y="6003504"/>
            <a:ext cx="493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김선혁</a:t>
            </a:r>
            <a:r>
              <a:rPr kumimoji="1" lang="en-US" altLang="ko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김명균</a:t>
            </a:r>
            <a:r>
              <a:rPr kumimoji="1" lang="en-US" altLang="ko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김상민</a:t>
            </a:r>
            <a:r>
              <a:rPr kumimoji="1" lang="en-US" altLang="ko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김유지</a:t>
            </a:r>
            <a:r>
              <a:rPr kumimoji="1" lang="en-US" altLang="ko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원영덕</a:t>
            </a:r>
            <a:r>
              <a:rPr kumimoji="1" lang="en-US" altLang="ko-KR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임자은</a:t>
            </a:r>
            <a:endParaRPr kumimoji="1" lang="ko-Kore-KR" altLang="en-US" sz="2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7B32CF-31D3-B7A9-0646-C4F143EE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0432"/>
            <a:ext cx="1877568" cy="187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0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15C2DC6-6AB1-1754-E263-505F1FA90B6D}"/>
              </a:ext>
            </a:extLst>
          </p:cNvPr>
          <p:cNvSpPr/>
          <p:nvPr/>
        </p:nvSpPr>
        <p:spPr>
          <a:xfrm>
            <a:off x="-4205177" y="-8978148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67411-6BC9-CDEE-FC10-6985A6555831}"/>
              </a:ext>
            </a:extLst>
          </p:cNvPr>
          <p:cNvSpPr txBox="1"/>
          <p:nvPr/>
        </p:nvSpPr>
        <p:spPr>
          <a:xfrm>
            <a:off x="571667" y="2076219"/>
            <a:ext cx="154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</a:t>
            </a:r>
            <a:r>
              <a:rPr kumimoji="1" lang="en-US" altLang="ko-KR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서비스에</a:t>
            </a:r>
            <a:r>
              <a:rPr kumimoji="1" lang="en-US" altLang="ko-KR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등록된 기업</a:t>
            </a:r>
            <a:endParaRPr kumimoji="1" lang="ko-Kore-KR" altLang="en-US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3AA21-1407-4BA9-3E4E-758605671F67}"/>
              </a:ext>
            </a:extLst>
          </p:cNvPr>
          <p:cNvSpPr txBox="1"/>
          <p:nvPr/>
        </p:nvSpPr>
        <p:spPr>
          <a:xfrm>
            <a:off x="366589" y="357764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테이블 설명 </a:t>
            </a:r>
            <a:endParaRPr kumimoji="1" lang="ko-Kore-KR" altLang="en-US" sz="4000" b="1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" name="그림 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5910DD3-AFCE-ED74-B11F-1D216690F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85" t="61117" r="1231"/>
          <a:stretch/>
        </p:blipFill>
        <p:spPr>
          <a:xfrm>
            <a:off x="1145104" y="2003788"/>
            <a:ext cx="3490563" cy="4496448"/>
          </a:xfrm>
          <a:prstGeom prst="roundRect">
            <a:avLst>
              <a:gd name="adj" fmla="val 0"/>
            </a:avLst>
          </a:prstGeom>
          <a:ln w="381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86A8A3-5A62-FE2A-49B9-3F9539FA5F44}"/>
              </a:ext>
            </a:extLst>
          </p:cNvPr>
          <p:cNvSpPr txBox="1"/>
          <p:nvPr/>
        </p:nvSpPr>
        <p:spPr>
          <a:xfrm>
            <a:off x="5161644" y="2688155"/>
            <a:ext cx="397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식별자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E1FB9-F511-ED01-405E-08A3DCD580AC}"/>
              </a:ext>
            </a:extLst>
          </p:cNvPr>
          <p:cNvSpPr txBox="1"/>
          <p:nvPr/>
        </p:nvSpPr>
        <p:spPr>
          <a:xfrm>
            <a:off x="5161645" y="3315836"/>
            <a:ext cx="62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 웹 페이지의 경로와 쿼리 파라미터를 포함한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910DBC-87B3-8816-E504-D22AA847E232}"/>
              </a:ext>
            </a:extLst>
          </p:cNvPr>
          <p:cNvSpPr txBox="1"/>
          <p:nvPr/>
        </p:nvSpPr>
        <p:spPr>
          <a:xfrm>
            <a:off x="5161644" y="3943517"/>
            <a:ext cx="62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이벤트 발생 일시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46E699-56FF-07C7-9156-82220C14EA69}"/>
              </a:ext>
            </a:extLst>
          </p:cNvPr>
          <p:cNvSpPr txBox="1"/>
          <p:nvPr/>
        </p:nvSpPr>
        <p:spPr>
          <a:xfrm>
            <a:off x="5161644" y="4571198"/>
            <a:ext cx="62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이벤트 발생일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38F423-D56D-3B67-A65A-6CE65E5ADF18}"/>
              </a:ext>
            </a:extLst>
          </p:cNvPr>
          <p:cNvSpPr txBox="1"/>
          <p:nvPr/>
        </p:nvSpPr>
        <p:spPr>
          <a:xfrm>
            <a:off x="5161644" y="5198879"/>
            <a:ext cx="556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서버 클라이언트의 요청을 처리하고 반환한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상태 코드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3A261-314A-EC48-1B72-40C831F327CD}"/>
              </a:ext>
            </a:extLst>
          </p:cNvPr>
          <p:cNvSpPr txBox="1"/>
          <p:nvPr/>
        </p:nvSpPr>
        <p:spPr>
          <a:xfrm>
            <a:off x="5161644" y="5826560"/>
            <a:ext cx="556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메소드로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클라이언트와 서버 간의 요청 및 응답 방식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69BAB2-53B7-DF62-358D-C2F129FF933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35667" y="2872821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FCD6EFC-84B9-F4D7-E30F-082059D57816}"/>
              </a:ext>
            </a:extLst>
          </p:cNvPr>
          <p:cNvCxnSpPr/>
          <p:nvPr/>
        </p:nvCxnSpPr>
        <p:spPr>
          <a:xfrm>
            <a:off x="4635667" y="3500502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4D0B7F-24E7-D0C9-1306-AD441833F265}"/>
              </a:ext>
            </a:extLst>
          </p:cNvPr>
          <p:cNvCxnSpPr/>
          <p:nvPr/>
        </p:nvCxnSpPr>
        <p:spPr>
          <a:xfrm>
            <a:off x="4635667" y="4128183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14A7F6B-E32F-4CF6-D4B5-25C27EFC6057}"/>
              </a:ext>
            </a:extLst>
          </p:cNvPr>
          <p:cNvCxnSpPr/>
          <p:nvPr/>
        </p:nvCxnSpPr>
        <p:spPr>
          <a:xfrm>
            <a:off x="4635667" y="4755864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1C87E32-12B9-AD4E-1CDF-E22E9B249EED}"/>
              </a:ext>
            </a:extLst>
          </p:cNvPr>
          <p:cNvCxnSpPr/>
          <p:nvPr/>
        </p:nvCxnSpPr>
        <p:spPr>
          <a:xfrm>
            <a:off x="4635667" y="5383545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5FC344-2823-1848-E8F8-DAF497924E97}"/>
              </a:ext>
            </a:extLst>
          </p:cNvPr>
          <p:cNvCxnSpPr/>
          <p:nvPr/>
        </p:nvCxnSpPr>
        <p:spPr>
          <a:xfrm>
            <a:off x="4635667" y="6011226"/>
            <a:ext cx="525977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067466-D7E0-8922-C0E2-0214FADFB471}"/>
              </a:ext>
            </a:extLst>
          </p:cNvPr>
          <p:cNvSpPr txBox="1"/>
          <p:nvPr/>
        </p:nvSpPr>
        <p:spPr>
          <a:xfrm>
            <a:off x="1145104" y="1504927"/>
            <a:ext cx="27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사용한 테이블 설명</a:t>
            </a:r>
            <a:endParaRPr kumimoji="1" lang="ko-Kore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65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3" grpId="0"/>
      <p:bldP spid="34" grpId="0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B9E0C810-F27B-78DD-6C52-8C1A9059D437}"/>
              </a:ext>
            </a:extLst>
          </p:cNvPr>
          <p:cNvSpPr/>
          <p:nvPr/>
        </p:nvSpPr>
        <p:spPr>
          <a:xfrm>
            <a:off x="889923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37082-1033-335B-894C-85F19AABFF64}"/>
              </a:ext>
            </a:extLst>
          </p:cNvPr>
          <p:cNvSpPr txBox="1"/>
          <p:nvPr/>
        </p:nvSpPr>
        <p:spPr>
          <a:xfrm>
            <a:off x="1867038" y="1490008"/>
            <a:ext cx="291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03</a:t>
            </a:r>
            <a:endParaRPr kumimoji="1" lang="ko-Kore-KR" altLang="en-US" sz="12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1237-312F-874D-06D7-68D60BD8AF49}"/>
              </a:ext>
            </a:extLst>
          </p:cNvPr>
          <p:cNvSpPr txBox="1"/>
          <p:nvPr/>
        </p:nvSpPr>
        <p:spPr>
          <a:xfrm>
            <a:off x="1213656" y="3374551"/>
            <a:ext cx="4222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 err="1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퍼널</a:t>
            </a:r>
            <a:r>
              <a:rPr kumimoji="1" lang="ko-KR" altLang="en-US" sz="6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 분석</a:t>
            </a:r>
            <a:endParaRPr kumimoji="1" lang="ko-Kore-KR" altLang="en-US" sz="6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CCDC4-A324-6D89-05AA-ACFB6E30D67A}"/>
              </a:ext>
            </a:extLst>
          </p:cNvPr>
          <p:cNvSpPr txBox="1"/>
          <p:nvPr/>
        </p:nvSpPr>
        <p:spPr>
          <a:xfrm>
            <a:off x="6214850" y="2410302"/>
            <a:ext cx="2915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정의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A4557-6678-AD4C-F266-6D26E1203A94}"/>
              </a:ext>
            </a:extLst>
          </p:cNvPr>
          <p:cNvSpPr txBox="1"/>
          <p:nvPr/>
        </p:nvSpPr>
        <p:spPr>
          <a:xfrm>
            <a:off x="6214850" y="3272076"/>
            <a:ext cx="2915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852F9-5621-82EA-0029-D56934E3B473}"/>
              </a:ext>
            </a:extLst>
          </p:cNvPr>
          <p:cNvSpPr txBox="1"/>
          <p:nvPr/>
        </p:nvSpPr>
        <p:spPr>
          <a:xfrm>
            <a:off x="6214850" y="4127590"/>
            <a:ext cx="2915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74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D155761-34B6-E89C-6812-2F20FE78CD91}"/>
              </a:ext>
            </a:extLst>
          </p:cNvPr>
          <p:cNvSpPr/>
          <p:nvPr/>
        </p:nvSpPr>
        <p:spPr>
          <a:xfrm>
            <a:off x="-10561286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B5CA4-384D-F1BF-3927-9BB177BF0B46}"/>
              </a:ext>
            </a:extLst>
          </p:cNvPr>
          <p:cNvSpPr txBox="1"/>
          <p:nvPr/>
        </p:nvSpPr>
        <p:spPr>
          <a:xfrm>
            <a:off x="366589" y="575266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정의 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AF07DD-3E80-5026-7FA9-D5D32124F4D7}"/>
              </a:ext>
            </a:extLst>
          </p:cNvPr>
          <p:cNvGrpSpPr/>
          <p:nvPr/>
        </p:nvGrpSpPr>
        <p:grpSpPr>
          <a:xfrm>
            <a:off x="4353771" y="929209"/>
            <a:ext cx="3484459" cy="1223175"/>
            <a:chOff x="4353771" y="929209"/>
            <a:chExt cx="3484459" cy="1223175"/>
          </a:xfrm>
        </p:grpSpPr>
        <p:sp>
          <p:nvSpPr>
            <p:cNvPr id="29" name="사다리꼴[T] 28">
              <a:extLst>
                <a:ext uri="{FF2B5EF4-FFF2-40B4-BE49-F238E27FC236}">
                  <a16:creationId xmlns:a16="http://schemas.microsoft.com/office/drawing/2014/main" id="{58B5E16B-AF6B-3374-3B65-2B245493BB52}"/>
                </a:ext>
              </a:extLst>
            </p:cNvPr>
            <p:cNvSpPr/>
            <p:nvPr/>
          </p:nvSpPr>
          <p:spPr>
            <a:xfrm flipV="1">
              <a:off x="4520497" y="929209"/>
              <a:ext cx="3161420" cy="1223175"/>
            </a:xfrm>
            <a:prstGeom prst="trapezoid">
              <a:avLst>
                <a:gd name="adj" fmla="val 57000"/>
              </a:avLst>
            </a:prstGeom>
            <a:solidFill>
              <a:srgbClr val="B8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11E72-7046-A8D5-8A56-184E89FD7B11}"/>
                </a:ext>
              </a:extLst>
            </p:cNvPr>
            <p:cNvSpPr txBox="1"/>
            <p:nvPr/>
          </p:nvSpPr>
          <p:spPr>
            <a:xfrm>
              <a:off x="4353771" y="1263797"/>
              <a:ext cx="34844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지원서</a:t>
              </a:r>
              <a:r>
                <a:rPr kumimoji="1" lang="en-US" altLang="ko-Kore-KR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ko-Kore-KR" altLang="en-US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제출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37E429-4991-7F78-6181-AD11638064EC}"/>
              </a:ext>
            </a:extLst>
          </p:cNvPr>
          <p:cNvSpPr txBox="1"/>
          <p:nvPr/>
        </p:nvSpPr>
        <p:spPr>
          <a:xfrm>
            <a:off x="2591413" y="5651792"/>
            <a:ext cx="70091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75838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사용자와 기업의 연결점</a:t>
            </a:r>
            <a:endParaRPr kumimoji="1" lang="ko-Kore-KR" altLang="en-US" sz="3000" b="1" dirty="0">
              <a:solidFill>
                <a:srgbClr val="75838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래픽 3" descr="도시 단색으로 채워진">
            <a:extLst>
              <a:ext uri="{FF2B5EF4-FFF2-40B4-BE49-F238E27FC236}">
                <a16:creationId xmlns:a16="http://schemas.microsoft.com/office/drawing/2014/main" id="{AA46E17E-992B-2C50-BDB5-29AE5F225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907" y="2486972"/>
            <a:ext cx="3351600" cy="3351600"/>
          </a:xfrm>
          <a:prstGeom prst="rect">
            <a:avLst/>
          </a:prstGeom>
        </p:spPr>
      </p:pic>
      <p:pic>
        <p:nvPicPr>
          <p:cNvPr id="9" name="그래픽 8" descr="남자 집단 단색으로 채워진">
            <a:extLst>
              <a:ext uri="{FF2B5EF4-FFF2-40B4-BE49-F238E27FC236}">
                <a16:creationId xmlns:a16="http://schemas.microsoft.com/office/drawing/2014/main" id="{44DF439E-AAE2-FBCE-E565-E5BFC5A25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610" y="2302318"/>
            <a:ext cx="3351485" cy="335148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BECAFA-102B-DB2B-BA35-732AC3E75381}"/>
              </a:ext>
            </a:extLst>
          </p:cNvPr>
          <p:cNvCxnSpPr/>
          <p:nvPr/>
        </p:nvCxnSpPr>
        <p:spPr>
          <a:xfrm>
            <a:off x="4878095" y="4095482"/>
            <a:ext cx="2435812" cy="0"/>
          </a:xfrm>
          <a:prstGeom prst="straightConnector1">
            <a:avLst/>
          </a:prstGeom>
          <a:ln w="254000"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2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5BB5CA4-384D-F1BF-3927-9BB177BF0B46}"/>
              </a:ext>
            </a:extLst>
          </p:cNvPr>
          <p:cNvSpPr txBox="1"/>
          <p:nvPr/>
        </p:nvSpPr>
        <p:spPr>
          <a:xfrm>
            <a:off x="366589" y="575266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정의 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0E409C-AA39-13C7-3E62-C6769716D9B3}"/>
              </a:ext>
            </a:extLst>
          </p:cNvPr>
          <p:cNvGrpSpPr/>
          <p:nvPr/>
        </p:nvGrpSpPr>
        <p:grpSpPr>
          <a:xfrm>
            <a:off x="3719219" y="3392091"/>
            <a:ext cx="4771597" cy="1223175"/>
            <a:chOff x="3551583" y="2600737"/>
            <a:chExt cx="3160644" cy="828261"/>
          </a:xfrm>
        </p:grpSpPr>
        <p:sp>
          <p:nvSpPr>
            <p:cNvPr id="28" name="사다리꼴[T] 27">
              <a:extLst>
                <a:ext uri="{FF2B5EF4-FFF2-40B4-BE49-F238E27FC236}">
                  <a16:creationId xmlns:a16="http://schemas.microsoft.com/office/drawing/2014/main" id="{82CE4BB2-682E-9083-12DD-FFCD9F360DB9}"/>
                </a:ext>
              </a:extLst>
            </p:cNvPr>
            <p:cNvSpPr/>
            <p:nvPr/>
          </p:nvSpPr>
          <p:spPr>
            <a:xfrm flipV="1">
              <a:off x="3551583" y="2600737"/>
              <a:ext cx="3160644" cy="828261"/>
            </a:xfrm>
            <a:prstGeom prst="trapezoid">
              <a:avLst>
                <a:gd name="adj" fmla="val 57000"/>
              </a:avLst>
            </a:prstGeom>
            <a:solidFill>
              <a:srgbClr val="3A94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DEAFA2-5254-C518-6752-629F8632A934}"/>
                </a:ext>
              </a:extLst>
            </p:cNvPr>
            <p:cNvSpPr txBox="1"/>
            <p:nvPr/>
          </p:nvSpPr>
          <p:spPr>
            <a:xfrm>
              <a:off x="4021825" y="2827300"/>
              <a:ext cx="2220159" cy="37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000" b="1" dirty="0">
                  <a:solidFill>
                    <a:srgbClr val="D5F1F4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채용 공고 조회</a:t>
              </a:r>
              <a:endParaRPr kumimoji="1" lang="ko-Kore-KR" altLang="en-US" sz="3000" b="1" dirty="0">
                <a:solidFill>
                  <a:srgbClr val="D5F1F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5AE712-49C4-06AE-601C-086FB8012AA6}"/>
              </a:ext>
            </a:extLst>
          </p:cNvPr>
          <p:cNvGrpSpPr/>
          <p:nvPr/>
        </p:nvGrpSpPr>
        <p:grpSpPr>
          <a:xfrm>
            <a:off x="2908187" y="1724623"/>
            <a:ext cx="6375621" cy="1223175"/>
            <a:chOff x="3008242" y="1583634"/>
            <a:chExt cx="4247322" cy="828261"/>
          </a:xfrm>
        </p:grpSpPr>
        <p:sp>
          <p:nvSpPr>
            <p:cNvPr id="27" name="사다리꼴[T] 26">
              <a:extLst>
                <a:ext uri="{FF2B5EF4-FFF2-40B4-BE49-F238E27FC236}">
                  <a16:creationId xmlns:a16="http://schemas.microsoft.com/office/drawing/2014/main" id="{8F3ADCA1-5F31-8853-F425-63C2144C13DD}"/>
                </a:ext>
              </a:extLst>
            </p:cNvPr>
            <p:cNvSpPr/>
            <p:nvPr/>
          </p:nvSpPr>
          <p:spPr>
            <a:xfrm flipV="1">
              <a:off x="3008242" y="1583634"/>
              <a:ext cx="4247322" cy="828261"/>
            </a:xfrm>
            <a:prstGeom prst="trapezoid">
              <a:avLst>
                <a:gd name="adj" fmla="val 57000"/>
              </a:avLst>
            </a:prstGeom>
            <a:solidFill>
              <a:srgbClr val="4B5D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8DD838-57FA-5F0D-1E1A-AAECF0E830AF}"/>
                </a:ext>
              </a:extLst>
            </p:cNvPr>
            <p:cNvSpPr txBox="1"/>
            <p:nvPr/>
          </p:nvSpPr>
          <p:spPr>
            <a:xfrm>
              <a:off x="4015816" y="1810197"/>
              <a:ext cx="2220159" cy="37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000" b="1" dirty="0">
                  <a:solidFill>
                    <a:srgbClr val="D5F1F4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방</a:t>
              </a:r>
              <a:r>
                <a:rPr kumimoji="1" lang="ko-KR" altLang="en-US" sz="3000" b="1" dirty="0">
                  <a:solidFill>
                    <a:srgbClr val="D5F1F4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문</a:t>
              </a:r>
              <a:endParaRPr kumimoji="1" lang="ko-Kore-KR" altLang="en-US" sz="3000" b="1" dirty="0">
                <a:solidFill>
                  <a:srgbClr val="D5F1F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26EC17-8732-C754-1A6D-F8038C4FBC1A}"/>
              </a:ext>
            </a:extLst>
          </p:cNvPr>
          <p:cNvGrpSpPr/>
          <p:nvPr/>
        </p:nvGrpSpPr>
        <p:grpSpPr>
          <a:xfrm>
            <a:off x="4353770" y="5059559"/>
            <a:ext cx="3484459" cy="1223175"/>
            <a:chOff x="4021821" y="3617842"/>
            <a:chExt cx="2220159" cy="828261"/>
          </a:xfrm>
        </p:grpSpPr>
        <p:sp>
          <p:nvSpPr>
            <p:cNvPr id="10" name="사다리꼴[T] 9">
              <a:extLst>
                <a:ext uri="{FF2B5EF4-FFF2-40B4-BE49-F238E27FC236}">
                  <a16:creationId xmlns:a16="http://schemas.microsoft.com/office/drawing/2014/main" id="{93061CED-E844-02A8-A410-45890F63E44E}"/>
                </a:ext>
              </a:extLst>
            </p:cNvPr>
            <p:cNvSpPr/>
            <p:nvPr/>
          </p:nvSpPr>
          <p:spPr>
            <a:xfrm flipV="1">
              <a:off x="4128052" y="3617842"/>
              <a:ext cx="2014331" cy="828261"/>
            </a:xfrm>
            <a:prstGeom prst="trapezoid">
              <a:avLst>
                <a:gd name="adj" fmla="val 57000"/>
              </a:avLst>
            </a:prstGeom>
            <a:solidFill>
              <a:srgbClr val="B8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D9D445-51A3-F4DB-04AA-9C8022E59FDC}"/>
                </a:ext>
              </a:extLst>
            </p:cNvPr>
            <p:cNvSpPr txBox="1"/>
            <p:nvPr/>
          </p:nvSpPr>
          <p:spPr>
            <a:xfrm>
              <a:off x="4021821" y="3844405"/>
              <a:ext cx="2220159" cy="37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지원서</a:t>
              </a:r>
              <a:r>
                <a:rPr kumimoji="1" lang="en-US" altLang="ko-Kore-KR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ko-Kore-KR" altLang="en-US" sz="3000" b="1" dirty="0">
                  <a:solidFill>
                    <a:srgbClr val="75838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13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자유형 63">
            <a:extLst>
              <a:ext uri="{FF2B5EF4-FFF2-40B4-BE49-F238E27FC236}">
                <a16:creationId xmlns:a16="http://schemas.microsoft.com/office/drawing/2014/main" id="{C6BBA628-2602-60C0-4676-7231478B3A44}"/>
              </a:ext>
            </a:extLst>
          </p:cNvPr>
          <p:cNvSpPr/>
          <p:nvPr/>
        </p:nvSpPr>
        <p:spPr>
          <a:xfrm>
            <a:off x="4458479" y="242187"/>
            <a:ext cx="3066831" cy="6558845"/>
          </a:xfrm>
          <a:custGeom>
            <a:avLst/>
            <a:gdLst>
              <a:gd name="connsiteX0" fmla="*/ 403294 w 3066831"/>
              <a:gd name="connsiteY0" fmla="*/ 11240 h 6558845"/>
              <a:gd name="connsiteX1" fmla="*/ 303469 w 3066831"/>
              <a:gd name="connsiteY1" fmla="*/ 19226 h 6558845"/>
              <a:gd name="connsiteX2" fmla="*/ 247566 w 3066831"/>
              <a:gd name="connsiteY2" fmla="*/ 43184 h 6558845"/>
              <a:gd name="connsiteX3" fmla="*/ 183678 w 3066831"/>
              <a:gd name="connsiteY3" fmla="*/ 79121 h 6558845"/>
              <a:gd name="connsiteX4" fmla="*/ 135762 w 3066831"/>
              <a:gd name="connsiteY4" fmla="*/ 119051 h 6558845"/>
              <a:gd name="connsiteX5" fmla="*/ 79860 w 3066831"/>
              <a:gd name="connsiteY5" fmla="*/ 174953 h 6558845"/>
              <a:gd name="connsiteX6" fmla="*/ 39930 w 3066831"/>
              <a:gd name="connsiteY6" fmla="*/ 250821 h 6558845"/>
              <a:gd name="connsiteX7" fmla="*/ 11979 w 3066831"/>
              <a:gd name="connsiteY7" fmla="*/ 322695 h 6558845"/>
              <a:gd name="connsiteX8" fmla="*/ 0 w 3066831"/>
              <a:gd name="connsiteY8" fmla="*/ 382590 h 6558845"/>
              <a:gd name="connsiteX9" fmla="*/ 0 w 3066831"/>
              <a:gd name="connsiteY9" fmla="*/ 6117167 h 6558845"/>
              <a:gd name="connsiteX10" fmla="*/ 63986 w 3066831"/>
              <a:gd name="connsiteY10" fmla="*/ 6321778 h 6558845"/>
              <a:gd name="connsiteX11" fmla="*/ 154298 w 3066831"/>
              <a:gd name="connsiteY11" fmla="*/ 6445956 h 6558845"/>
              <a:gd name="connsiteX12" fmla="*/ 368786 w 3066831"/>
              <a:gd name="connsiteY12" fmla="*/ 6536267 h 6558845"/>
              <a:gd name="connsiteX13" fmla="*/ 515542 w 3066831"/>
              <a:gd name="connsiteY13" fmla="*/ 6547556 h 6558845"/>
              <a:gd name="connsiteX14" fmla="*/ 752609 w 3066831"/>
              <a:gd name="connsiteY14" fmla="*/ 6547556 h 6558845"/>
              <a:gd name="connsiteX15" fmla="*/ 1350920 w 3066831"/>
              <a:gd name="connsiteY15" fmla="*/ 6558845 h 6558845"/>
              <a:gd name="connsiteX16" fmla="*/ 1836342 w 3066831"/>
              <a:gd name="connsiteY16" fmla="*/ 6547556 h 6558845"/>
              <a:gd name="connsiteX17" fmla="*/ 2141142 w 3066831"/>
              <a:gd name="connsiteY17" fmla="*/ 6547556 h 6558845"/>
              <a:gd name="connsiteX18" fmla="*/ 2412075 w 3066831"/>
              <a:gd name="connsiteY18" fmla="*/ 6558845 h 6558845"/>
              <a:gd name="connsiteX19" fmla="*/ 2637853 w 3066831"/>
              <a:gd name="connsiteY19" fmla="*/ 6547556 h 6558845"/>
              <a:gd name="connsiteX20" fmla="*/ 2795898 w 3066831"/>
              <a:gd name="connsiteY20" fmla="*/ 6513689 h 6558845"/>
              <a:gd name="connsiteX21" fmla="*/ 2987809 w 3066831"/>
              <a:gd name="connsiteY21" fmla="*/ 6344356 h 6558845"/>
              <a:gd name="connsiteX22" fmla="*/ 3055542 w 3066831"/>
              <a:gd name="connsiteY22" fmla="*/ 6163734 h 6558845"/>
              <a:gd name="connsiteX23" fmla="*/ 3066831 w 3066831"/>
              <a:gd name="connsiteY23" fmla="*/ 5960534 h 6558845"/>
              <a:gd name="connsiteX24" fmla="*/ 3066831 w 3066831"/>
              <a:gd name="connsiteY24" fmla="*/ 361245 h 6558845"/>
              <a:gd name="connsiteX25" fmla="*/ 2976520 w 3066831"/>
              <a:gd name="connsiteY25" fmla="*/ 191911 h 6558845"/>
              <a:gd name="connsiteX26" fmla="*/ 2841053 w 3066831"/>
              <a:gd name="connsiteY26" fmla="*/ 67734 h 6558845"/>
              <a:gd name="connsiteX27" fmla="*/ 2705586 w 3066831"/>
              <a:gd name="connsiteY27" fmla="*/ 0 h 6558845"/>
              <a:gd name="connsiteX28" fmla="*/ 403294 w 3066831"/>
              <a:gd name="connsiteY28" fmla="*/ 11240 h 655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66831" h="6558845">
                <a:moveTo>
                  <a:pt x="403294" y="11240"/>
                </a:moveTo>
                <a:lnTo>
                  <a:pt x="303469" y="19226"/>
                </a:lnTo>
                <a:lnTo>
                  <a:pt x="247566" y="43184"/>
                </a:lnTo>
                <a:lnTo>
                  <a:pt x="183678" y="79121"/>
                </a:lnTo>
                <a:lnTo>
                  <a:pt x="135762" y="119051"/>
                </a:lnTo>
                <a:lnTo>
                  <a:pt x="79860" y="174953"/>
                </a:lnTo>
                <a:lnTo>
                  <a:pt x="39930" y="250821"/>
                </a:lnTo>
                <a:lnTo>
                  <a:pt x="11979" y="322695"/>
                </a:lnTo>
                <a:lnTo>
                  <a:pt x="0" y="382590"/>
                </a:lnTo>
                <a:lnTo>
                  <a:pt x="0" y="6117167"/>
                </a:lnTo>
                <a:lnTo>
                  <a:pt x="63986" y="6321778"/>
                </a:lnTo>
                <a:lnTo>
                  <a:pt x="154298" y="6445956"/>
                </a:lnTo>
                <a:lnTo>
                  <a:pt x="368786" y="6536267"/>
                </a:lnTo>
                <a:lnTo>
                  <a:pt x="515542" y="6547556"/>
                </a:lnTo>
                <a:lnTo>
                  <a:pt x="752609" y="6547556"/>
                </a:lnTo>
                <a:lnTo>
                  <a:pt x="1350920" y="6558845"/>
                </a:lnTo>
                <a:lnTo>
                  <a:pt x="1836342" y="6547556"/>
                </a:lnTo>
                <a:lnTo>
                  <a:pt x="2141142" y="6547556"/>
                </a:lnTo>
                <a:lnTo>
                  <a:pt x="2412075" y="6558845"/>
                </a:lnTo>
                <a:lnTo>
                  <a:pt x="2637853" y="6547556"/>
                </a:lnTo>
                <a:lnTo>
                  <a:pt x="2795898" y="6513689"/>
                </a:lnTo>
                <a:lnTo>
                  <a:pt x="2987809" y="6344356"/>
                </a:lnTo>
                <a:lnTo>
                  <a:pt x="3055542" y="6163734"/>
                </a:lnTo>
                <a:lnTo>
                  <a:pt x="3066831" y="5960534"/>
                </a:lnTo>
                <a:lnTo>
                  <a:pt x="3066831" y="361245"/>
                </a:lnTo>
                <a:lnTo>
                  <a:pt x="2976520" y="191911"/>
                </a:lnTo>
                <a:lnTo>
                  <a:pt x="2841053" y="67734"/>
                </a:lnTo>
                <a:lnTo>
                  <a:pt x="2705586" y="0"/>
                </a:lnTo>
                <a:lnTo>
                  <a:pt x="403294" y="11240"/>
                </a:lnTo>
                <a:close/>
              </a:path>
            </a:pathLst>
          </a:custGeom>
          <a:solidFill>
            <a:srgbClr val="BCCE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C1C659-ACB0-D365-231B-25D0474B7561}"/>
              </a:ext>
            </a:extLst>
          </p:cNvPr>
          <p:cNvGrpSpPr/>
          <p:nvPr/>
        </p:nvGrpSpPr>
        <p:grpSpPr>
          <a:xfrm>
            <a:off x="4711476" y="673354"/>
            <a:ext cx="2464045" cy="540773"/>
            <a:chOff x="4947247" y="698920"/>
            <a:chExt cx="2464045" cy="54077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48C4B46-229F-C65A-8871-16084956E723}"/>
                </a:ext>
              </a:extLst>
            </p:cNvPr>
            <p:cNvGrpSpPr/>
            <p:nvPr/>
          </p:nvGrpSpPr>
          <p:grpSpPr>
            <a:xfrm>
              <a:off x="4947247" y="736442"/>
              <a:ext cx="416872" cy="460136"/>
              <a:chOff x="3648075" y="1871584"/>
              <a:chExt cx="299357" cy="330425"/>
            </a:xfrm>
          </p:grpSpPr>
          <p:sp>
            <p:nvSpPr>
              <p:cNvPr id="69" name="모서리가 둥근 직사각형 68">
                <a:extLst>
                  <a:ext uri="{FF2B5EF4-FFF2-40B4-BE49-F238E27FC236}">
                    <a16:creationId xmlns:a16="http://schemas.microsoft.com/office/drawing/2014/main" id="{EDE38EC1-562D-89D9-15CF-B780670F298C}"/>
                  </a:ext>
                </a:extLst>
              </p:cNvPr>
              <p:cNvSpPr/>
              <p:nvPr/>
            </p:nvSpPr>
            <p:spPr>
              <a:xfrm>
                <a:off x="3648075" y="1871584"/>
                <a:ext cx="299357" cy="299357"/>
              </a:xfrm>
              <a:prstGeom prst="roundRect">
                <a:avLst>
                  <a:gd name="adj" fmla="val 36667"/>
                </a:avLst>
              </a:prstGeom>
              <a:solidFill>
                <a:srgbClr val="8FCCDF"/>
              </a:solidFill>
              <a:ln>
                <a:solidFill>
                  <a:srgbClr val="97C7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0E78E93-900F-914D-050D-B07C136C914B}"/>
                  </a:ext>
                </a:extLst>
              </p:cNvPr>
              <p:cNvSpPr/>
              <p:nvPr/>
            </p:nvSpPr>
            <p:spPr>
              <a:xfrm>
                <a:off x="3748919" y="1923595"/>
                <a:ext cx="97667" cy="97667"/>
              </a:xfrm>
              <a:prstGeom prst="ellipse">
                <a:avLst/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71" name="막힌 원호[B] 70">
                <a:extLst>
                  <a:ext uri="{FF2B5EF4-FFF2-40B4-BE49-F238E27FC236}">
                    <a16:creationId xmlns:a16="http://schemas.microsoft.com/office/drawing/2014/main" id="{2DBB5CF2-C3B7-B170-EA64-BD015D8FD68A}"/>
                  </a:ext>
                </a:extLst>
              </p:cNvPr>
              <p:cNvSpPr/>
              <p:nvPr/>
            </p:nvSpPr>
            <p:spPr>
              <a:xfrm>
                <a:off x="3712291" y="2031085"/>
                <a:ext cx="170924" cy="170924"/>
              </a:xfrm>
              <a:prstGeom prst="blockArc">
                <a:avLst>
                  <a:gd name="adj1" fmla="val 10800000"/>
                  <a:gd name="adj2" fmla="val 433"/>
                  <a:gd name="adj3" fmla="val 49473"/>
                </a:avLst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EF3FA87-C57C-5683-0A41-4A363889C870}"/>
                </a:ext>
              </a:extLst>
            </p:cNvPr>
            <p:cNvSpPr txBox="1"/>
            <p:nvPr/>
          </p:nvSpPr>
          <p:spPr>
            <a:xfrm>
              <a:off x="5388182" y="698920"/>
              <a:ext cx="202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[SpaceX Punch</a:t>
              </a:r>
              <a:r>
                <a:rPr kumimoji="1" lang="en-US" altLang="ko-KR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]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</a:t>
              </a:r>
              <a:r>
                <a:rPr kumimoji="1" lang="ko-KR" altLang="en-US" sz="1000" dirty="0" err="1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원영덕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사수님</a:t>
              </a:r>
              <a:endParaRPr kumimoji="1" lang="ko-Kore-KR" altLang="en-US" sz="1000" dirty="0">
                <a:solidFill>
                  <a:srgbClr val="626D78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68" name="모서리가 둥근 사각형 설명선[R] 67">
              <a:extLst>
                <a:ext uri="{FF2B5EF4-FFF2-40B4-BE49-F238E27FC236}">
                  <a16:creationId xmlns:a16="http://schemas.microsoft.com/office/drawing/2014/main" id="{F3636D2E-E321-F60E-A2BF-223C7F39479C}"/>
                </a:ext>
              </a:extLst>
            </p:cNvPr>
            <p:cNvSpPr/>
            <p:nvPr/>
          </p:nvSpPr>
          <p:spPr>
            <a:xfrm>
              <a:off x="5429114" y="951693"/>
              <a:ext cx="666364" cy="288000"/>
            </a:xfrm>
            <a:prstGeom prst="wedgeRoundRectCallout">
              <a:avLst>
                <a:gd name="adj1" fmla="val -55419"/>
                <a:gd name="adj2" fmla="val -3389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ko-Kore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명균아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56308E6-7DEB-D902-148A-85AAD441DBE2}"/>
              </a:ext>
            </a:extLst>
          </p:cNvPr>
          <p:cNvGrpSpPr/>
          <p:nvPr/>
        </p:nvGrpSpPr>
        <p:grpSpPr>
          <a:xfrm>
            <a:off x="5193343" y="1298784"/>
            <a:ext cx="2309121" cy="576999"/>
            <a:chOff x="4807703" y="1391725"/>
            <a:chExt cx="2657061" cy="576999"/>
          </a:xfrm>
        </p:grpSpPr>
        <p:sp>
          <p:nvSpPr>
            <p:cNvPr id="73" name="모서리가 둥근 사각형 설명선[R] 72">
              <a:extLst>
                <a:ext uri="{FF2B5EF4-FFF2-40B4-BE49-F238E27FC236}">
                  <a16:creationId xmlns:a16="http://schemas.microsoft.com/office/drawing/2014/main" id="{55009BC9-0C61-4735-A627-C3A0C08CA455}"/>
                </a:ext>
              </a:extLst>
            </p:cNvPr>
            <p:cNvSpPr>
              <a:spLocks/>
            </p:cNvSpPr>
            <p:nvPr/>
          </p:nvSpPr>
          <p:spPr>
            <a:xfrm>
              <a:off x="4807703" y="1391725"/>
              <a:ext cx="2023110" cy="544987"/>
            </a:xfrm>
            <a:prstGeom prst="wedgeRoundRectCallout">
              <a:avLst>
                <a:gd name="adj1" fmla="val -47062"/>
                <a:gd name="adj2" fmla="val -33014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오후 </a:t>
              </a:r>
              <a:r>
                <a: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6</a:t>
              </a:r>
              <a:r>
                <a:rPr kumimoji="1"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시에 회의 있는 거 알지</a:t>
              </a:r>
              <a:r>
                <a: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endParaRPr kumimoji="1" lang="ko-Kore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989585-8EAA-FA9E-A1E1-0717EDB2B3CC}"/>
                </a:ext>
              </a:extLst>
            </p:cNvPr>
            <p:cNvSpPr txBox="1">
              <a:spLocks/>
            </p:cNvSpPr>
            <p:nvPr/>
          </p:nvSpPr>
          <p:spPr>
            <a:xfrm>
              <a:off x="6830813" y="1599392"/>
              <a:ext cx="633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dirty="0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오후</a:t>
              </a:r>
              <a:endParaRPr kumimoji="1" lang="en-US" altLang="ko-Kore-KR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  <a:p>
              <a:r>
                <a:rPr kumimoji="1" lang="en-US" altLang="ko-KR" sz="900" dirty="0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01:43</a:t>
              </a:r>
              <a:endParaRPr kumimoji="1" lang="ko-Kore-KR" altLang="en-US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27B3D55-01DD-4F07-AEEC-73E96D0A107C}"/>
              </a:ext>
            </a:extLst>
          </p:cNvPr>
          <p:cNvSpPr txBox="1"/>
          <p:nvPr/>
        </p:nvSpPr>
        <p:spPr>
          <a:xfrm>
            <a:off x="6999356" y="3992583"/>
            <a:ext cx="5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오후</a:t>
            </a:r>
            <a:r>
              <a:rPr kumimoji="1" lang="ko-KR" altLang="en-US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 </a:t>
            </a:r>
            <a:r>
              <a:rPr kumimoji="1" lang="en-US" altLang="ko-KR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01:45</a:t>
            </a:r>
            <a:endParaRPr kumimoji="1" lang="ko-Kore-KR" altLang="en-US" sz="900" dirty="0">
              <a:latin typeface="NanumSquareOTF Bold" panose="020B0600000101010101" pitchFamily="34" charset="-127"/>
              <a:ea typeface="NanumSquareOTF Bold" panose="020B0600000101010101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77" name="모서리가 둥근 사각형 설명선[R] 76">
            <a:extLst>
              <a:ext uri="{FF2B5EF4-FFF2-40B4-BE49-F238E27FC236}">
                <a16:creationId xmlns:a16="http://schemas.microsoft.com/office/drawing/2014/main" id="{EB9A58E3-1402-B6DC-93C9-B6A2A280CC08}"/>
              </a:ext>
            </a:extLst>
          </p:cNvPr>
          <p:cNvSpPr/>
          <p:nvPr/>
        </p:nvSpPr>
        <p:spPr>
          <a:xfrm>
            <a:off x="5143945" y="3035165"/>
            <a:ext cx="1807582" cy="1231061"/>
          </a:xfrm>
          <a:prstGeom prst="wedgeRoundRectCallout">
            <a:avLst>
              <a:gd name="adj1" fmla="val -43735"/>
              <a:gd name="adj2" fmla="val -3142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명균아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오전 미팅 했던 내용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디벨롭해서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메리지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체크해서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리셀알려주고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이슈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메컵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했을때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락앤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해줘</a:t>
            </a:r>
          </a:p>
        </p:txBody>
      </p:sp>
      <p:sp>
        <p:nvSpPr>
          <p:cNvPr id="78" name="자유형 77">
            <a:extLst>
              <a:ext uri="{FF2B5EF4-FFF2-40B4-BE49-F238E27FC236}">
                <a16:creationId xmlns:a16="http://schemas.microsoft.com/office/drawing/2014/main" id="{06825541-2C81-C240-DEA6-B4C52D361DA8}"/>
              </a:ext>
            </a:extLst>
          </p:cNvPr>
          <p:cNvSpPr/>
          <p:nvPr/>
        </p:nvSpPr>
        <p:spPr>
          <a:xfrm>
            <a:off x="4442882" y="6117158"/>
            <a:ext cx="3038833" cy="591266"/>
          </a:xfrm>
          <a:custGeom>
            <a:avLst/>
            <a:gdLst>
              <a:gd name="connsiteX0" fmla="*/ 0 w 3038833"/>
              <a:gd name="connsiteY0" fmla="*/ 171880 h 591266"/>
              <a:gd name="connsiteX1" fmla="*/ 48126 w 3038833"/>
              <a:gd name="connsiteY1" fmla="*/ 336884 h 591266"/>
              <a:gd name="connsiteX2" fmla="*/ 213131 w 3038833"/>
              <a:gd name="connsiteY2" fmla="*/ 515639 h 591266"/>
              <a:gd name="connsiteX3" fmla="*/ 481263 w 3038833"/>
              <a:gd name="connsiteY3" fmla="*/ 591266 h 591266"/>
              <a:gd name="connsiteX4" fmla="*/ 2701949 w 3038833"/>
              <a:gd name="connsiteY4" fmla="*/ 591266 h 591266"/>
              <a:gd name="connsiteX5" fmla="*/ 2956331 w 3038833"/>
              <a:gd name="connsiteY5" fmla="*/ 412511 h 591266"/>
              <a:gd name="connsiteX6" fmla="*/ 3018208 w 3038833"/>
              <a:gd name="connsiteY6" fmla="*/ 281883 h 591266"/>
              <a:gd name="connsiteX7" fmla="*/ 3038833 w 3038833"/>
              <a:gd name="connsiteY7" fmla="*/ 137504 h 591266"/>
              <a:gd name="connsiteX8" fmla="*/ 13750 w 3038833"/>
              <a:gd name="connsiteY8" fmla="*/ 137504 h 591266"/>
              <a:gd name="connsiteX9" fmla="*/ 13750 w 3038833"/>
              <a:gd name="connsiteY9" fmla="*/ 0 h 591266"/>
              <a:gd name="connsiteX10" fmla="*/ 0 w 3038833"/>
              <a:gd name="connsiteY10" fmla="*/ 171880 h 59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8833" h="591266">
                <a:moveTo>
                  <a:pt x="0" y="171880"/>
                </a:moveTo>
                <a:lnTo>
                  <a:pt x="48126" y="336884"/>
                </a:lnTo>
                <a:lnTo>
                  <a:pt x="213131" y="515639"/>
                </a:lnTo>
                <a:lnTo>
                  <a:pt x="481263" y="591266"/>
                </a:lnTo>
                <a:lnTo>
                  <a:pt x="2701949" y="591266"/>
                </a:lnTo>
                <a:lnTo>
                  <a:pt x="2956331" y="412511"/>
                </a:lnTo>
                <a:lnTo>
                  <a:pt x="3018208" y="281883"/>
                </a:lnTo>
                <a:lnTo>
                  <a:pt x="3038833" y="137504"/>
                </a:lnTo>
                <a:lnTo>
                  <a:pt x="13750" y="137504"/>
                </a:lnTo>
                <a:lnTo>
                  <a:pt x="13750" y="0"/>
                </a:lnTo>
                <a:lnTo>
                  <a:pt x="0" y="171880"/>
                </a:lnTo>
                <a:close/>
              </a:path>
            </a:pathLst>
          </a:cu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갈매기형 수장[C] 78">
            <a:extLst>
              <a:ext uri="{FF2B5EF4-FFF2-40B4-BE49-F238E27FC236}">
                <a16:creationId xmlns:a16="http://schemas.microsoft.com/office/drawing/2014/main" id="{A1F35D12-F973-0E5A-54C1-9C768F80621B}"/>
              </a:ext>
            </a:extLst>
          </p:cNvPr>
          <p:cNvSpPr/>
          <p:nvPr/>
        </p:nvSpPr>
        <p:spPr>
          <a:xfrm flipH="1">
            <a:off x="4549618" y="360197"/>
            <a:ext cx="89185" cy="162995"/>
          </a:xfrm>
          <a:prstGeom prst="chevron">
            <a:avLst>
              <a:gd name="adj" fmla="val 8469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E44771-A78B-E58B-E9EF-D9A15416C01B}"/>
              </a:ext>
            </a:extLst>
          </p:cNvPr>
          <p:cNvSpPr txBox="1"/>
          <p:nvPr/>
        </p:nvSpPr>
        <p:spPr>
          <a:xfrm>
            <a:off x="4636040" y="337619"/>
            <a:ext cx="4196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2</a:t>
            </a:r>
            <a:r>
              <a:rPr kumimoji="1" lang="en-US" altLang="ko-KR" sz="800" b="1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38</a:t>
            </a:r>
            <a:endParaRPr kumimoji="1" lang="ko-Kore-KR" altLang="en-US" sz="800" b="1" dirty="0">
              <a:latin typeface="NanumSquareOTF Bold" panose="020B0600000101010101" pitchFamily="34" charset="-127"/>
              <a:ea typeface="NanumSquareOTF Bold" panose="020B0600000101010101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AC326F-8EBD-0193-CEDC-9ED6A4B87BD5}"/>
              </a:ext>
            </a:extLst>
          </p:cNvPr>
          <p:cNvSpPr txBox="1"/>
          <p:nvPr/>
        </p:nvSpPr>
        <p:spPr>
          <a:xfrm>
            <a:off x="4872343" y="316034"/>
            <a:ext cx="1975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[SpaceX</a:t>
            </a:r>
            <a:r>
              <a:rPr kumimoji="1" lang="ko-KR" altLang="en-US" sz="10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 </a:t>
            </a:r>
            <a:r>
              <a:rPr kumimoji="1" lang="en-US" altLang="ko-KR" sz="10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Punch]</a:t>
            </a:r>
            <a:r>
              <a:rPr kumimoji="1" lang="ko-KR" altLang="en-US" sz="10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 </a:t>
            </a:r>
            <a:r>
              <a:rPr kumimoji="1" lang="ko-KR" altLang="en-US" sz="1000" dirty="0" err="1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원영덕</a:t>
            </a:r>
            <a:r>
              <a:rPr kumimoji="1" lang="ko-KR" altLang="en-US" sz="10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 </a:t>
            </a:r>
            <a:r>
              <a:rPr kumimoji="1" lang="ko-KR" altLang="en-US" sz="1000" dirty="0" err="1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rPr>
              <a:t>사수님</a:t>
            </a:r>
            <a:endParaRPr kumimoji="1" lang="ko-Kore-KR" altLang="en-US" sz="1000" dirty="0">
              <a:latin typeface="NanumSquareOTF Bold" panose="020B0600000101010101" pitchFamily="34" charset="-127"/>
              <a:ea typeface="NanumSquareOTF Bold" panose="020B0600000101010101" pitchFamily="34" charset="-127"/>
              <a:cs typeface="Pretendard Variable" panose="02000003000000020004" pitchFamily="2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316EDAE-7670-FA50-50E8-1BB86A91071E}"/>
              </a:ext>
            </a:extLst>
          </p:cNvPr>
          <p:cNvGrpSpPr/>
          <p:nvPr/>
        </p:nvGrpSpPr>
        <p:grpSpPr>
          <a:xfrm>
            <a:off x="6824144" y="363658"/>
            <a:ext cx="170449" cy="204086"/>
            <a:chOff x="4105275" y="3038475"/>
            <a:chExt cx="304800" cy="29845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D2F1A7D-CFCA-E22A-95E1-817309AEE60E}"/>
                </a:ext>
              </a:extLst>
            </p:cNvPr>
            <p:cNvSpPr/>
            <p:nvPr/>
          </p:nvSpPr>
          <p:spPr>
            <a:xfrm>
              <a:off x="4105275" y="3038475"/>
              <a:ext cx="209550" cy="2095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F7B86693-E263-AAC1-A77B-3ADEF0EA8F2F}"/>
                </a:ext>
              </a:extLst>
            </p:cNvPr>
            <p:cNvCxnSpPr>
              <a:cxnSpLocks/>
              <a:stCxn id="83" idx="5"/>
            </p:cNvCxnSpPr>
            <p:nvPr/>
          </p:nvCxnSpPr>
          <p:spPr>
            <a:xfrm>
              <a:off x="4284137" y="3217337"/>
              <a:ext cx="125938" cy="119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F6C668-5E87-38FC-7809-0A8E2E26CB61}"/>
              </a:ext>
            </a:extLst>
          </p:cNvPr>
          <p:cNvGrpSpPr/>
          <p:nvPr/>
        </p:nvGrpSpPr>
        <p:grpSpPr>
          <a:xfrm>
            <a:off x="7173899" y="364997"/>
            <a:ext cx="170745" cy="161925"/>
            <a:chOff x="6197653" y="3068861"/>
            <a:chExt cx="180000" cy="57150"/>
          </a:xfrm>
        </p:grpSpPr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7CB8B48F-88C1-1E28-CEB0-7266DCE26D72}"/>
                </a:ext>
              </a:extLst>
            </p:cNvPr>
            <p:cNvCxnSpPr/>
            <p:nvPr/>
          </p:nvCxnSpPr>
          <p:spPr>
            <a:xfrm>
              <a:off x="6197653" y="3068861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D62674E5-DA40-1FA3-CE67-81597631440A}"/>
                </a:ext>
              </a:extLst>
            </p:cNvPr>
            <p:cNvCxnSpPr/>
            <p:nvPr/>
          </p:nvCxnSpPr>
          <p:spPr>
            <a:xfrm>
              <a:off x="6197653" y="3097436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14D8AD3E-DCD6-B636-3383-3A9E8C56A6E7}"/>
                </a:ext>
              </a:extLst>
            </p:cNvPr>
            <p:cNvCxnSpPr/>
            <p:nvPr/>
          </p:nvCxnSpPr>
          <p:spPr>
            <a:xfrm>
              <a:off x="6197653" y="3126011"/>
              <a:ext cx="1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사각형: 둥근 모서리 40">
            <a:extLst>
              <a:ext uri="{FF2B5EF4-FFF2-40B4-BE49-F238E27FC236}">
                <a16:creationId xmlns:a16="http://schemas.microsoft.com/office/drawing/2014/main" id="{FED39024-C408-40F6-8C7E-CB9202CEBD92}"/>
              </a:ext>
            </a:extLst>
          </p:cNvPr>
          <p:cNvSpPr/>
          <p:nvPr/>
        </p:nvSpPr>
        <p:spPr>
          <a:xfrm>
            <a:off x="4912478" y="6300564"/>
            <a:ext cx="2077463" cy="23681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38ECAD-E5A4-9D56-0C47-717068C1D7E9}"/>
              </a:ext>
            </a:extLst>
          </p:cNvPr>
          <p:cNvSpPr txBox="1"/>
          <p:nvPr/>
        </p:nvSpPr>
        <p:spPr>
          <a:xfrm>
            <a:off x="4942072" y="6321933"/>
            <a:ext cx="1310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r>
              <a:rPr kumimoji="1"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……..?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뭔 소리야</a:t>
            </a:r>
            <a:endParaRPr kumimoji="1" lang="ko-Kore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1" name="그래픽 90" descr="불안한 얼굴(윤곽선) 윤곽선">
            <a:extLst>
              <a:ext uri="{FF2B5EF4-FFF2-40B4-BE49-F238E27FC236}">
                <a16:creationId xmlns:a16="http://schemas.microsoft.com/office/drawing/2014/main" id="{0FB7003B-E6DB-0F32-5779-C7BDE7557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4768" y="6314724"/>
            <a:ext cx="216759" cy="216759"/>
          </a:xfrm>
          <a:prstGeom prst="rect">
            <a:avLst/>
          </a:prstGeom>
        </p:spPr>
      </p:pic>
      <p:sp>
        <p:nvSpPr>
          <p:cNvPr id="92" name="타원 91">
            <a:extLst>
              <a:ext uri="{FF2B5EF4-FFF2-40B4-BE49-F238E27FC236}">
                <a16:creationId xmlns:a16="http://schemas.microsoft.com/office/drawing/2014/main" id="{C8E70823-6149-4EBD-607C-0A09F8936A5B}"/>
              </a:ext>
            </a:extLst>
          </p:cNvPr>
          <p:cNvSpPr/>
          <p:nvPr/>
        </p:nvSpPr>
        <p:spPr>
          <a:xfrm>
            <a:off x="7076019" y="6321165"/>
            <a:ext cx="183252" cy="1832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758796-E710-927D-DA1B-78032FD0D164}"/>
              </a:ext>
            </a:extLst>
          </p:cNvPr>
          <p:cNvSpPr txBox="1"/>
          <p:nvPr/>
        </p:nvSpPr>
        <p:spPr>
          <a:xfrm>
            <a:off x="6955672" y="6311419"/>
            <a:ext cx="3959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800" b="1" i="1" dirty="0"/>
              <a:t>⌗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E13E957-3F6D-25CD-E956-FB4C1CD73617}"/>
              </a:ext>
            </a:extLst>
          </p:cNvPr>
          <p:cNvSpPr/>
          <p:nvPr/>
        </p:nvSpPr>
        <p:spPr>
          <a:xfrm>
            <a:off x="4658236" y="6321165"/>
            <a:ext cx="183252" cy="1832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5" name="십자형[C] 94">
            <a:extLst>
              <a:ext uri="{FF2B5EF4-FFF2-40B4-BE49-F238E27FC236}">
                <a16:creationId xmlns:a16="http://schemas.microsoft.com/office/drawing/2014/main" id="{DAEEDA52-9884-71E5-D6A9-5CAD5EDDEF5C}"/>
              </a:ext>
            </a:extLst>
          </p:cNvPr>
          <p:cNvSpPr/>
          <p:nvPr/>
        </p:nvSpPr>
        <p:spPr>
          <a:xfrm>
            <a:off x="4686677" y="6356470"/>
            <a:ext cx="125341" cy="125341"/>
          </a:xfrm>
          <a:prstGeom prst="plus">
            <a:avLst>
              <a:gd name="adj" fmla="val 47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0B8B937-10E4-10F8-F342-32217DC4912A}"/>
              </a:ext>
            </a:extLst>
          </p:cNvPr>
          <p:cNvGrpSpPr/>
          <p:nvPr/>
        </p:nvGrpSpPr>
        <p:grpSpPr>
          <a:xfrm>
            <a:off x="4711476" y="1973148"/>
            <a:ext cx="2376412" cy="938924"/>
            <a:chOff x="4947247" y="1998714"/>
            <a:chExt cx="2376412" cy="93892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790654-CA58-AA0C-769B-E5686D2B347D}"/>
                </a:ext>
              </a:extLst>
            </p:cNvPr>
            <p:cNvSpPr txBox="1"/>
            <p:nvPr/>
          </p:nvSpPr>
          <p:spPr>
            <a:xfrm>
              <a:off x="5329934" y="1998714"/>
              <a:ext cx="1993725" cy="253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[SpaceX Punch]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</a:t>
              </a:r>
              <a:r>
                <a:rPr kumimoji="1" lang="ko-KR" altLang="en-US" sz="1000" dirty="0" err="1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원영덕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사수님</a:t>
              </a:r>
              <a:endParaRPr kumimoji="1" lang="ko-Kore-KR" altLang="en-US" sz="1000" dirty="0">
                <a:solidFill>
                  <a:srgbClr val="626D78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98" name="모서리가 둥근 사각형 설명선[R] 97">
              <a:extLst>
                <a:ext uri="{FF2B5EF4-FFF2-40B4-BE49-F238E27FC236}">
                  <a16:creationId xmlns:a16="http://schemas.microsoft.com/office/drawing/2014/main" id="{4FA1667F-7CD0-6C45-66E6-B7F9E604B88F}"/>
                </a:ext>
              </a:extLst>
            </p:cNvPr>
            <p:cNvSpPr/>
            <p:nvPr/>
          </p:nvSpPr>
          <p:spPr>
            <a:xfrm>
              <a:off x="5388182" y="2265323"/>
              <a:ext cx="1788407" cy="672315"/>
            </a:xfrm>
            <a:prstGeom prst="wedgeRoundRectCallout">
              <a:avLst>
                <a:gd name="adj1" fmla="val -51621"/>
                <a:gd name="adj2" fmla="val -46909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근데 내가 오늘 오후 반차인 걸 잊고 있었네</a:t>
              </a:r>
              <a:r>
                <a: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?</a:t>
              </a:r>
              <a:endParaRPr kumimoji="1" lang="ko-Kore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6EF3DDA1-349E-9E40-8BE9-917BF87970DB}"/>
                </a:ext>
              </a:extLst>
            </p:cNvPr>
            <p:cNvGrpSpPr/>
            <p:nvPr/>
          </p:nvGrpSpPr>
          <p:grpSpPr>
            <a:xfrm>
              <a:off x="4947247" y="2021880"/>
              <a:ext cx="416872" cy="460136"/>
              <a:chOff x="3648075" y="1871584"/>
              <a:chExt cx="299357" cy="330425"/>
            </a:xfrm>
          </p:grpSpPr>
          <p:sp>
            <p:nvSpPr>
              <p:cNvPr id="100" name="모서리가 둥근 직사각형 99">
                <a:extLst>
                  <a:ext uri="{FF2B5EF4-FFF2-40B4-BE49-F238E27FC236}">
                    <a16:creationId xmlns:a16="http://schemas.microsoft.com/office/drawing/2014/main" id="{CAF44DAA-41AC-8CC4-08E4-46650F7BA8B8}"/>
                  </a:ext>
                </a:extLst>
              </p:cNvPr>
              <p:cNvSpPr/>
              <p:nvPr/>
            </p:nvSpPr>
            <p:spPr>
              <a:xfrm>
                <a:off x="3648075" y="1871584"/>
                <a:ext cx="299357" cy="299357"/>
              </a:xfrm>
              <a:prstGeom prst="roundRect">
                <a:avLst>
                  <a:gd name="adj" fmla="val 36667"/>
                </a:avLst>
              </a:prstGeom>
              <a:solidFill>
                <a:srgbClr val="8FCCDF"/>
              </a:solidFill>
              <a:ln>
                <a:solidFill>
                  <a:srgbClr val="97C7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2B77CD7F-5FFF-4055-4F21-C1A89976C4DE}"/>
                  </a:ext>
                </a:extLst>
              </p:cNvPr>
              <p:cNvSpPr/>
              <p:nvPr/>
            </p:nvSpPr>
            <p:spPr>
              <a:xfrm>
                <a:off x="3748919" y="1923595"/>
                <a:ext cx="97667" cy="97667"/>
              </a:xfrm>
              <a:prstGeom prst="ellipse">
                <a:avLst/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02" name="막힌 원호[B] 101">
                <a:extLst>
                  <a:ext uri="{FF2B5EF4-FFF2-40B4-BE49-F238E27FC236}">
                    <a16:creationId xmlns:a16="http://schemas.microsoft.com/office/drawing/2014/main" id="{F6C8C8A9-5730-3EF3-4212-EA08F1D542CD}"/>
                  </a:ext>
                </a:extLst>
              </p:cNvPr>
              <p:cNvSpPr/>
              <p:nvPr/>
            </p:nvSpPr>
            <p:spPr>
              <a:xfrm>
                <a:off x="3712291" y="2031085"/>
                <a:ext cx="170924" cy="170924"/>
              </a:xfrm>
              <a:prstGeom prst="blockArc">
                <a:avLst>
                  <a:gd name="adj1" fmla="val 10800000"/>
                  <a:gd name="adj2" fmla="val 433"/>
                  <a:gd name="adj3" fmla="val 49473"/>
                </a:avLst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71F5985-2E39-36CA-51B7-5812EEBA2567}"/>
              </a:ext>
            </a:extLst>
          </p:cNvPr>
          <p:cNvGrpSpPr/>
          <p:nvPr/>
        </p:nvGrpSpPr>
        <p:grpSpPr>
          <a:xfrm>
            <a:off x="4711476" y="4450002"/>
            <a:ext cx="2821273" cy="1044300"/>
            <a:chOff x="4947247" y="4313412"/>
            <a:chExt cx="2821273" cy="104430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55D065-6280-F062-6240-BDFB85E7372E}"/>
                </a:ext>
              </a:extLst>
            </p:cNvPr>
            <p:cNvSpPr txBox="1"/>
            <p:nvPr/>
          </p:nvSpPr>
          <p:spPr>
            <a:xfrm>
              <a:off x="7171537" y="4880274"/>
              <a:ext cx="596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dirty="0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오후</a:t>
              </a:r>
              <a:r>
                <a:rPr kumimoji="1" lang="ko-KR" altLang="en-US" sz="900" dirty="0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</a:t>
              </a:r>
              <a:endParaRPr kumimoji="1" lang="en-US" altLang="ko-KR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  <a:p>
              <a:r>
                <a:rPr kumimoji="1" lang="en-US" altLang="ko-KR" sz="900" dirty="0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01:47</a:t>
              </a:r>
              <a:endParaRPr kumimoji="1" lang="ko-Kore-KR" altLang="en-US" sz="900" dirty="0"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05" name="모서리가 둥근 사각형 설명선[R] 59">
              <a:extLst>
                <a:ext uri="{FF2B5EF4-FFF2-40B4-BE49-F238E27FC236}">
                  <a16:creationId xmlns:a16="http://schemas.microsoft.com/office/drawing/2014/main" id="{9C48EB57-138B-179E-3E8C-5CD879CF498E}"/>
                </a:ext>
              </a:extLst>
            </p:cNvPr>
            <p:cNvSpPr/>
            <p:nvPr/>
          </p:nvSpPr>
          <p:spPr>
            <a:xfrm>
              <a:off x="5434283" y="4590414"/>
              <a:ext cx="1753015" cy="767298"/>
            </a:xfrm>
            <a:prstGeom prst="wedgeRoundRectCallout">
              <a:avLst>
                <a:gd name="adj1" fmla="val -51621"/>
                <a:gd name="adj2" fmla="val -46909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그래도 넌 잘하니까 사수인 내가 없어도 잘 할 수 </a:t>
              </a:r>
              <a:r>
                <a:rPr kumimoji="1" lang="ko-KR" altLang="en-US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있을거야</a:t>
              </a:r>
              <a:r>
                <a: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B7D4C40-73DA-D1BE-FE80-6D68A4D473E3}"/>
                </a:ext>
              </a:extLst>
            </p:cNvPr>
            <p:cNvSpPr txBox="1"/>
            <p:nvPr/>
          </p:nvSpPr>
          <p:spPr>
            <a:xfrm>
              <a:off x="5388182" y="4313412"/>
              <a:ext cx="2002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[SpaceX Punch]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</a:t>
              </a:r>
              <a:r>
                <a:rPr kumimoji="1" lang="ko-KR" altLang="en-US" sz="1000" dirty="0" err="1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원영덕</a:t>
              </a:r>
              <a:r>
                <a:rPr kumimoji="1" lang="ko-KR" altLang="en-US" sz="1000" dirty="0">
                  <a:solidFill>
                    <a:srgbClr val="626D78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rPr>
                <a:t> 사수님</a:t>
              </a:r>
              <a:endParaRPr kumimoji="1" lang="ko-Kore-KR" altLang="en-US" sz="1000" dirty="0">
                <a:solidFill>
                  <a:srgbClr val="626D78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B16DF233-6644-FEF4-3E94-59AB2FAB6A0B}"/>
                </a:ext>
              </a:extLst>
            </p:cNvPr>
            <p:cNvGrpSpPr/>
            <p:nvPr/>
          </p:nvGrpSpPr>
          <p:grpSpPr>
            <a:xfrm>
              <a:off x="4947247" y="4335620"/>
              <a:ext cx="416872" cy="460136"/>
              <a:chOff x="3648075" y="1871584"/>
              <a:chExt cx="299357" cy="330425"/>
            </a:xfrm>
          </p:grpSpPr>
          <p:sp>
            <p:nvSpPr>
              <p:cNvPr id="108" name="모서리가 둥근 직사각형 107">
                <a:extLst>
                  <a:ext uri="{FF2B5EF4-FFF2-40B4-BE49-F238E27FC236}">
                    <a16:creationId xmlns:a16="http://schemas.microsoft.com/office/drawing/2014/main" id="{57C1C9CC-1416-258D-747C-82171FD0D9FC}"/>
                  </a:ext>
                </a:extLst>
              </p:cNvPr>
              <p:cNvSpPr/>
              <p:nvPr/>
            </p:nvSpPr>
            <p:spPr>
              <a:xfrm>
                <a:off x="3648075" y="1871584"/>
                <a:ext cx="299357" cy="299357"/>
              </a:xfrm>
              <a:prstGeom prst="roundRect">
                <a:avLst>
                  <a:gd name="adj" fmla="val 36667"/>
                </a:avLst>
              </a:prstGeom>
              <a:solidFill>
                <a:srgbClr val="8FCCDF"/>
              </a:solidFill>
              <a:ln>
                <a:solidFill>
                  <a:srgbClr val="97C7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15EBA89C-5700-9A1A-0D30-A0DD90BD9158}"/>
                  </a:ext>
                </a:extLst>
              </p:cNvPr>
              <p:cNvSpPr/>
              <p:nvPr/>
            </p:nvSpPr>
            <p:spPr>
              <a:xfrm>
                <a:off x="3748919" y="1923595"/>
                <a:ext cx="97667" cy="97667"/>
              </a:xfrm>
              <a:prstGeom prst="ellipse">
                <a:avLst/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10" name="막힌 원호[B] 109">
                <a:extLst>
                  <a:ext uri="{FF2B5EF4-FFF2-40B4-BE49-F238E27FC236}">
                    <a16:creationId xmlns:a16="http://schemas.microsoft.com/office/drawing/2014/main" id="{E6EDACC1-918B-64AD-A587-62CF52CE1D06}"/>
                  </a:ext>
                </a:extLst>
              </p:cNvPr>
              <p:cNvSpPr/>
              <p:nvPr/>
            </p:nvSpPr>
            <p:spPr>
              <a:xfrm>
                <a:off x="3712291" y="2031085"/>
                <a:ext cx="170924" cy="170924"/>
              </a:xfrm>
              <a:prstGeom prst="blockArc">
                <a:avLst>
                  <a:gd name="adj1" fmla="val 10800000"/>
                  <a:gd name="adj2" fmla="val 433"/>
                  <a:gd name="adj3" fmla="val 49473"/>
                </a:avLst>
              </a:prstGeom>
              <a:solidFill>
                <a:srgbClr val="C2E3E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Variable" panose="02000003000000020004" pitchFamily="2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F91CA8-FA61-F80C-EF10-E7DAD8935EA5}"/>
              </a:ext>
            </a:extLst>
          </p:cNvPr>
          <p:cNvGrpSpPr/>
          <p:nvPr/>
        </p:nvGrpSpPr>
        <p:grpSpPr>
          <a:xfrm>
            <a:off x="4458479" y="241874"/>
            <a:ext cx="3066831" cy="6558845"/>
            <a:chOff x="4458478" y="562255"/>
            <a:chExt cx="3066831" cy="6558845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DCE77261-C26F-73AE-FF8C-E3B26D597B03}"/>
                </a:ext>
              </a:extLst>
            </p:cNvPr>
            <p:cNvGrpSpPr/>
            <p:nvPr/>
          </p:nvGrpSpPr>
          <p:grpSpPr>
            <a:xfrm>
              <a:off x="4458478" y="562255"/>
              <a:ext cx="3066831" cy="6558845"/>
              <a:chOff x="8584785" y="288502"/>
              <a:chExt cx="3066831" cy="6558845"/>
            </a:xfrm>
          </p:grpSpPr>
          <p:sp>
            <p:nvSpPr>
              <p:cNvPr id="112" name="자유형 111">
                <a:extLst>
                  <a:ext uri="{FF2B5EF4-FFF2-40B4-BE49-F238E27FC236}">
                    <a16:creationId xmlns:a16="http://schemas.microsoft.com/office/drawing/2014/main" id="{E51ABA73-9852-C4C2-1040-7E723CC97365}"/>
                  </a:ext>
                </a:extLst>
              </p:cNvPr>
              <p:cNvSpPr/>
              <p:nvPr/>
            </p:nvSpPr>
            <p:spPr>
              <a:xfrm>
                <a:off x="8584785" y="288502"/>
                <a:ext cx="3066831" cy="6558845"/>
              </a:xfrm>
              <a:prstGeom prst="roundRect">
                <a:avLst/>
              </a:prstGeom>
              <a:solidFill>
                <a:srgbClr val="FAE4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13" name="그림 112" descr="로고, 폰트, 그래픽, 상징이(가) 표시된 사진&#10;&#10;자동 생성된 설명">
                <a:extLst>
                  <a:ext uri="{FF2B5EF4-FFF2-40B4-BE49-F238E27FC236}">
                    <a16:creationId xmlns:a16="http://schemas.microsoft.com/office/drawing/2014/main" id="{4DB68626-72C9-6411-5D82-22B4D0E05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782" t="10488" r="8214" b="10462"/>
              <a:stretch/>
            </p:blipFill>
            <p:spPr>
              <a:xfrm>
                <a:off x="9148973" y="1414524"/>
                <a:ext cx="1890528" cy="1779030"/>
              </a:xfrm>
              <a:prstGeom prst="roundRect">
                <a:avLst/>
              </a:prstGeom>
              <a:ln>
                <a:noFill/>
              </a:ln>
            </p:spPr>
          </p:pic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D3988717-44D9-C30B-A6A4-77568DCCCCC4}"/>
                  </a:ext>
                </a:extLst>
              </p:cNvPr>
              <p:cNvGrpSpPr/>
              <p:nvPr/>
            </p:nvGrpSpPr>
            <p:grpSpPr>
              <a:xfrm>
                <a:off x="8717179" y="3891535"/>
                <a:ext cx="2802044" cy="868347"/>
                <a:chOff x="8547088" y="3675708"/>
                <a:chExt cx="2802044" cy="868347"/>
              </a:xfrm>
            </p:grpSpPr>
            <p:sp>
              <p:nvSpPr>
                <p:cNvPr id="115" name="모서리가 둥근 직사각형 114">
                  <a:extLst>
                    <a:ext uri="{FF2B5EF4-FFF2-40B4-BE49-F238E27FC236}">
                      <a16:creationId xmlns:a16="http://schemas.microsoft.com/office/drawing/2014/main" id="{89DF3D2B-E732-64F1-0C73-19A03ECA2D1B}"/>
                    </a:ext>
                  </a:extLst>
                </p:cNvPr>
                <p:cNvSpPr/>
                <p:nvPr/>
              </p:nvSpPr>
              <p:spPr>
                <a:xfrm>
                  <a:off x="8547088" y="3675708"/>
                  <a:ext cx="2802044" cy="868347"/>
                </a:xfrm>
                <a:prstGeom prst="round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F36EBC24-2A00-49AA-B63A-4177349DB632}"/>
                    </a:ext>
                  </a:extLst>
                </p:cNvPr>
                <p:cNvSpPr txBox="1"/>
                <p:nvPr/>
              </p:nvSpPr>
              <p:spPr>
                <a:xfrm>
                  <a:off x="8768178" y="3731481"/>
                  <a:ext cx="2551811" cy="306467"/>
                </a:xfrm>
                <a:prstGeom prst="round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200" dirty="0">
                      <a:solidFill>
                        <a:srgbClr val="626D78"/>
                      </a:solidFill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[SpaceX Punch]</a:t>
                  </a:r>
                  <a:r>
                    <a:rPr kumimoji="1" lang="ko-KR" altLang="en-US" sz="1200" dirty="0">
                      <a:solidFill>
                        <a:srgbClr val="626D78"/>
                      </a:solidFill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 </a:t>
                  </a:r>
                  <a:r>
                    <a:rPr kumimoji="1" lang="ko-KR" altLang="en-US" sz="1200" dirty="0" err="1">
                      <a:solidFill>
                        <a:srgbClr val="626D78"/>
                      </a:solidFill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원영덕</a:t>
                  </a:r>
                  <a:r>
                    <a:rPr kumimoji="1" lang="ko-KR" altLang="en-US" sz="1200" dirty="0">
                      <a:solidFill>
                        <a:srgbClr val="626D78"/>
                      </a:solidFill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 사수님</a:t>
                  </a:r>
                  <a:endParaRPr kumimoji="1" lang="ko-Kore-KR" altLang="en-US" sz="1200" dirty="0">
                    <a:solidFill>
                      <a:srgbClr val="626D78"/>
                    </a:solidFill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82EDECC-D661-BF66-108C-4CA9768F402C}"/>
                    </a:ext>
                  </a:extLst>
                </p:cNvPr>
                <p:cNvSpPr txBox="1"/>
                <p:nvPr/>
              </p:nvSpPr>
              <p:spPr>
                <a:xfrm>
                  <a:off x="10480660" y="4161245"/>
                  <a:ext cx="864029" cy="255389"/>
                </a:xfrm>
                <a:prstGeom prst="roundRect">
                  <a:avLst/>
                </a:prstGeom>
                <a:solidFill>
                  <a:srgbClr val="FAFAFA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900" dirty="0"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오후</a:t>
                  </a:r>
                  <a:r>
                    <a:rPr kumimoji="1" lang="ko-KR" altLang="en-US" sz="900" dirty="0"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 </a:t>
                  </a:r>
                  <a:r>
                    <a:rPr kumimoji="1" lang="en-US" altLang="ko-KR" sz="900" dirty="0">
                      <a:latin typeface="NanumSquareOTF Bold" panose="020B0600000101010101" pitchFamily="34" charset="-127"/>
                      <a:ea typeface="NanumSquareOTF Bold" panose="020B0600000101010101" pitchFamily="34" charset="-127"/>
                      <a:cs typeface="Pretendard Variable" panose="02000003000000020004" pitchFamily="2" charset="-127"/>
                    </a:rPr>
                    <a:t>01:47</a:t>
                  </a:r>
                  <a:endParaRPr kumimoji="1" lang="ko-Kore-KR" altLang="en-US" sz="900" dirty="0">
                    <a:latin typeface="NanumSquareOTF Bold" panose="020B0600000101010101" pitchFamily="34" charset="-127"/>
                    <a:ea typeface="NanumSquareOTF Bold" panose="020B0600000101010101" pitchFamily="34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32A0F4-8A22-DCFD-291D-E8D7A0653EAF}"/>
                </a:ext>
              </a:extLst>
            </p:cNvPr>
            <p:cNvSpPr txBox="1"/>
            <p:nvPr/>
          </p:nvSpPr>
          <p:spPr>
            <a:xfrm>
              <a:off x="4841488" y="4600839"/>
              <a:ext cx="1807583" cy="3064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ore-KR" altLang="en-US" sz="12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확인하지 않은 메시지 </a:t>
              </a:r>
              <a:r>
                <a:rPr kumimoji="1" lang="en-US" altLang="ko-Kore-KR" sz="12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endParaRPr kumimoji="1" lang="ko-Kore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19" name="그림 118" descr="스크린샷, 블랙, 흑백, 스마트폰이(가) 표시된 사진&#10;&#10;자동 생성된 설명">
            <a:extLst>
              <a:ext uri="{FF2B5EF4-FFF2-40B4-BE49-F238E27FC236}">
                <a16:creationId xmlns:a16="http://schemas.microsoft.com/office/drawing/2014/main" id="{0511B34B-A416-585F-3DF7-46103D56D9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70" t="2551" r="8176" b="2635"/>
          <a:stretch/>
        </p:blipFill>
        <p:spPr>
          <a:xfrm>
            <a:off x="4257728" y="56968"/>
            <a:ext cx="33869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15CFA9A6-B9E9-ED21-44F6-1380370C12F1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F80E27-92C7-42D5-8107-C3577810E38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BFE3FE-3E82-29EB-B3BD-FB53AF635172}"/>
              </a:ext>
            </a:extLst>
          </p:cNvPr>
          <p:cNvSpPr txBox="1"/>
          <p:nvPr/>
        </p:nvSpPr>
        <p:spPr>
          <a:xfrm>
            <a:off x="536696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3000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5B4DA7-9016-0683-AAD4-4051BA904ECF}"/>
              </a:ext>
            </a:extLst>
          </p:cNvPr>
          <p:cNvSpPr txBox="1"/>
          <p:nvPr/>
        </p:nvSpPr>
        <p:spPr>
          <a:xfrm>
            <a:off x="302381" y="-553998"/>
            <a:ext cx="382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83ED86-11DE-4AE0-741C-4D36AA656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32921"/>
              </p:ext>
            </p:extLst>
          </p:nvPr>
        </p:nvGraphicFramePr>
        <p:xfrm>
          <a:off x="100897" y="2327758"/>
          <a:ext cx="11990205" cy="265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43296">
                  <a:extLst>
                    <a:ext uri="{9D8B030D-6E8A-4147-A177-3AD203B41FA5}">
                      <a16:colId xmlns:a16="http://schemas.microsoft.com/office/drawing/2014/main" val="1995090299"/>
                    </a:ext>
                  </a:extLst>
                </a:gridCol>
                <a:gridCol w="1585244">
                  <a:extLst>
                    <a:ext uri="{9D8B030D-6E8A-4147-A177-3AD203B41FA5}">
                      <a16:colId xmlns:a16="http://schemas.microsoft.com/office/drawing/2014/main" val="3761392295"/>
                    </a:ext>
                  </a:extLst>
                </a:gridCol>
                <a:gridCol w="1652496">
                  <a:extLst>
                    <a:ext uri="{9D8B030D-6E8A-4147-A177-3AD203B41FA5}">
                      <a16:colId xmlns:a16="http://schemas.microsoft.com/office/drawing/2014/main" val="933740204"/>
                    </a:ext>
                  </a:extLst>
                </a:gridCol>
                <a:gridCol w="2040810">
                  <a:extLst>
                    <a:ext uri="{9D8B030D-6E8A-4147-A177-3AD203B41FA5}">
                      <a16:colId xmlns:a16="http://schemas.microsoft.com/office/drawing/2014/main" val="2560970546"/>
                    </a:ext>
                  </a:extLst>
                </a:gridCol>
                <a:gridCol w="1798531">
                  <a:extLst>
                    <a:ext uri="{9D8B030D-6E8A-4147-A177-3AD203B41FA5}">
                      <a16:colId xmlns:a16="http://schemas.microsoft.com/office/drawing/2014/main" val="1907512112"/>
                    </a:ext>
                  </a:extLst>
                </a:gridCol>
                <a:gridCol w="2451331">
                  <a:extLst>
                    <a:ext uri="{9D8B030D-6E8A-4147-A177-3AD203B41FA5}">
                      <a16:colId xmlns:a16="http://schemas.microsoft.com/office/drawing/2014/main" val="2927670621"/>
                    </a:ext>
                  </a:extLst>
                </a:gridCol>
                <a:gridCol w="1318497">
                  <a:extLst>
                    <a:ext uri="{9D8B030D-6E8A-4147-A177-3AD203B41FA5}">
                      <a16:colId xmlns:a16="http://schemas.microsoft.com/office/drawing/2014/main" val="1742335960"/>
                    </a:ext>
                  </a:extLst>
                </a:gridCol>
              </a:tblGrid>
              <a:tr h="326106">
                <a:tc>
                  <a:txBody>
                    <a:bodyPr/>
                    <a:lstStyle/>
                    <a:p>
                      <a:endParaRPr lang="ko-Kore-KR" altLang="en-US" sz="1800" dirty="0"/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user_uuid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URL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timestamp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date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response_code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method</a:t>
                      </a:r>
                      <a:endParaRPr lang="ko-Kore-KR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3198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09474"/>
                  </a:ext>
                </a:extLst>
              </a:tr>
              <a:tr h="298926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count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17,241,907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16,597,751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17,241,907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17,241,907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17,241,907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17,241,907</a:t>
                      </a:r>
                      <a:endParaRPr lang="ko-Kore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316566"/>
                  </a:ext>
                </a:extLst>
              </a:tr>
              <a:tr h="291634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unique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21,383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2,542,375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17,238,717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730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11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6</a:t>
                      </a:r>
                      <a:endParaRPr lang="ko-Kore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83018"/>
                  </a:ext>
                </a:extLst>
              </a:tr>
              <a:tr h="644512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top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8d37c08cabb2-4694-9cf3-2c630fc9b005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 err="1"/>
                        <a:t>api</a:t>
                      </a:r>
                      <a:r>
                        <a:rPr lang="en-US" altLang="ko-Kore-KR" sz="1800" dirty="0"/>
                        <a:t>/users/template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2023-01-31 03:16:20.639901 UTC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2022-02-09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200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GET</a:t>
                      </a:r>
                      <a:endParaRPr lang="ko-Kore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29397"/>
                  </a:ext>
                </a:extLst>
              </a:tr>
              <a:tr h="346755">
                <a:tc>
                  <a:txBody>
                    <a:bodyPr/>
                    <a:lstStyle/>
                    <a:p>
                      <a:r>
                        <a:rPr lang="en-US" altLang="ko-Kore-KR" sz="1800" dirty="0" err="1"/>
                        <a:t>freq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384,131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1,160,106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128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136,330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16,903,730</a:t>
                      </a:r>
                      <a:endParaRPr lang="ko-Kore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12,464,696</a:t>
                      </a:r>
                      <a:endParaRPr lang="ko-Kore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6897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B38C98-DDA6-BE9F-3293-A318A7C701E4}"/>
              </a:ext>
            </a:extLst>
          </p:cNvPr>
          <p:cNvGrpSpPr/>
          <p:nvPr/>
        </p:nvGrpSpPr>
        <p:grpSpPr>
          <a:xfrm>
            <a:off x="1207851" y="2698044"/>
            <a:ext cx="1614371" cy="2281474"/>
            <a:chOff x="1652954" y="2666457"/>
            <a:chExt cx="1450731" cy="209018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A34DD39-8010-54A3-4AAE-35B1B2046D0E}"/>
                </a:ext>
              </a:extLst>
            </p:cNvPr>
            <p:cNvSpPr/>
            <p:nvPr/>
          </p:nvSpPr>
          <p:spPr>
            <a:xfrm>
              <a:off x="1652954" y="2666457"/>
              <a:ext cx="1450731" cy="2090181"/>
            </a:xfrm>
            <a:prstGeom prst="rect">
              <a:avLst/>
            </a:prstGeom>
            <a:solidFill>
              <a:srgbClr val="085D6B">
                <a:alpha val="90000"/>
              </a:srgb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28B9C-BA9B-13A7-8202-A82A60CCCEFA}"/>
                </a:ext>
              </a:extLst>
            </p:cNvPr>
            <p:cNvSpPr txBox="1"/>
            <p:nvPr/>
          </p:nvSpPr>
          <p:spPr>
            <a:xfrm>
              <a:off x="1737029" y="3437881"/>
              <a:ext cx="1282580" cy="54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사용자</a:t>
              </a:r>
              <a:r>
                <a:rPr kumimoji="1" lang="ko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식별 </a:t>
              </a:r>
              <a:r>
                <a:rPr kumimoji="1" lang="en-US" altLang="ko-KR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ID</a:t>
              </a:r>
              <a:endParaRPr kumimoji="1" lang="ko-Kore-KR" altLang="en-US" sz="2600" b="1" dirty="0">
                <a:solidFill>
                  <a:srgbClr val="D8F0F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DF0F47-0D56-DF34-79DF-921A5D09B6EB}"/>
              </a:ext>
            </a:extLst>
          </p:cNvPr>
          <p:cNvGrpSpPr/>
          <p:nvPr/>
        </p:nvGrpSpPr>
        <p:grpSpPr>
          <a:xfrm>
            <a:off x="2822222" y="2698044"/>
            <a:ext cx="1614371" cy="2281474"/>
            <a:chOff x="3103685" y="2666456"/>
            <a:chExt cx="1512277" cy="209018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F67B52-3FFB-8CE7-655F-55F09790DCFC}"/>
                </a:ext>
              </a:extLst>
            </p:cNvPr>
            <p:cNvSpPr/>
            <p:nvPr/>
          </p:nvSpPr>
          <p:spPr>
            <a:xfrm>
              <a:off x="3103685" y="2666456"/>
              <a:ext cx="1512277" cy="2090181"/>
            </a:xfrm>
            <a:prstGeom prst="rect">
              <a:avLst/>
            </a:prstGeom>
            <a:solidFill>
              <a:srgbClr val="085D6B">
                <a:alpha val="90000"/>
              </a:srgb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FEA2B-C087-245A-107B-7F95DDB19B22}"/>
                </a:ext>
              </a:extLst>
            </p:cNvPr>
            <p:cNvSpPr txBox="1"/>
            <p:nvPr/>
          </p:nvSpPr>
          <p:spPr>
            <a:xfrm>
              <a:off x="3145872" y="3549949"/>
              <a:ext cx="1421423" cy="30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행동</a:t>
              </a:r>
              <a:r>
                <a:rPr kumimoji="1" lang="en-US" altLang="ko-Kore-KR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kumimoji="1" lang="ko-Kore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경로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80C7AC-5BF0-A8AA-1957-A5FEDF09A6CF}"/>
              </a:ext>
            </a:extLst>
          </p:cNvPr>
          <p:cNvGrpSpPr/>
          <p:nvPr/>
        </p:nvGrpSpPr>
        <p:grpSpPr>
          <a:xfrm>
            <a:off x="4454503" y="2698044"/>
            <a:ext cx="3846219" cy="2281474"/>
            <a:chOff x="4626970" y="2666455"/>
            <a:chExt cx="3842238" cy="209018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1048A2-FEF0-C44A-D019-303BFFC0587C}"/>
                </a:ext>
              </a:extLst>
            </p:cNvPr>
            <p:cNvSpPr/>
            <p:nvPr/>
          </p:nvSpPr>
          <p:spPr>
            <a:xfrm>
              <a:off x="4626970" y="2666455"/>
              <a:ext cx="3842238" cy="2090181"/>
            </a:xfrm>
            <a:prstGeom prst="rect">
              <a:avLst/>
            </a:prstGeom>
            <a:solidFill>
              <a:srgbClr val="085D6B">
                <a:alpha val="90000"/>
              </a:srgb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16BE0-A232-77FE-488A-1F1648682481}"/>
                </a:ext>
              </a:extLst>
            </p:cNvPr>
            <p:cNvSpPr txBox="1"/>
            <p:nvPr/>
          </p:nvSpPr>
          <p:spPr>
            <a:xfrm>
              <a:off x="5162476" y="3549947"/>
              <a:ext cx="2771224" cy="30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액션 시간 정보</a:t>
              </a:r>
              <a:endParaRPr kumimoji="1" lang="ko-Kore-KR" altLang="en-US" sz="2600" b="1" dirty="0">
                <a:solidFill>
                  <a:srgbClr val="D8F0F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89ADD9-B6A0-9165-B1FD-62945B74FBED}"/>
              </a:ext>
            </a:extLst>
          </p:cNvPr>
          <p:cNvGrpSpPr/>
          <p:nvPr/>
        </p:nvGrpSpPr>
        <p:grpSpPr>
          <a:xfrm>
            <a:off x="8320228" y="2698044"/>
            <a:ext cx="2442504" cy="2281474"/>
            <a:chOff x="8469207" y="2666454"/>
            <a:chExt cx="1782624" cy="209018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E00883-E50D-0733-4C72-FFF8B4BC63D2}"/>
                </a:ext>
              </a:extLst>
            </p:cNvPr>
            <p:cNvSpPr/>
            <p:nvPr/>
          </p:nvSpPr>
          <p:spPr>
            <a:xfrm>
              <a:off x="8469208" y="2666454"/>
              <a:ext cx="1782623" cy="2090181"/>
            </a:xfrm>
            <a:prstGeom prst="rect">
              <a:avLst/>
            </a:prstGeom>
            <a:solidFill>
              <a:srgbClr val="085D6B">
                <a:alpha val="90000"/>
              </a:srgb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930FDD-5521-3E5C-BDAE-D5741351794D}"/>
                </a:ext>
              </a:extLst>
            </p:cNvPr>
            <p:cNvSpPr txBox="1"/>
            <p:nvPr/>
          </p:nvSpPr>
          <p:spPr>
            <a:xfrm>
              <a:off x="8469207" y="3549956"/>
              <a:ext cx="1782623" cy="30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6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서버 통신 결과</a:t>
              </a:r>
              <a:endParaRPr kumimoji="1" lang="ko-Kore-KR" altLang="en-US" sz="2600" b="1" dirty="0">
                <a:solidFill>
                  <a:srgbClr val="D8F0F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ED335B-1086-372C-0D98-E91E9AF1EF2C}"/>
              </a:ext>
            </a:extLst>
          </p:cNvPr>
          <p:cNvGrpSpPr/>
          <p:nvPr/>
        </p:nvGrpSpPr>
        <p:grpSpPr>
          <a:xfrm>
            <a:off x="10762734" y="2698044"/>
            <a:ext cx="1328367" cy="2263423"/>
            <a:chOff x="10251831" y="2666451"/>
            <a:chExt cx="1330569" cy="209018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A68D33-80E1-DE02-AF94-A07803B5D37F}"/>
                </a:ext>
              </a:extLst>
            </p:cNvPr>
            <p:cNvSpPr/>
            <p:nvPr/>
          </p:nvSpPr>
          <p:spPr>
            <a:xfrm>
              <a:off x="10251831" y="2666451"/>
              <a:ext cx="1330569" cy="2090181"/>
            </a:xfrm>
            <a:prstGeom prst="rect">
              <a:avLst/>
            </a:prstGeom>
            <a:solidFill>
              <a:srgbClr val="085D6B">
                <a:alpha val="90000"/>
              </a:srgbClr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B3A093-E621-1DDA-BA3E-C8D91B061C03}"/>
                </a:ext>
              </a:extLst>
            </p:cNvPr>
            <p:cNvSpPr txBox="1"/>
            <p:nvPr/>
          </p:nvSpPr>
          <p:spPr>
            <a:xfrm>
              <a:off x="10275825" y="3315211"/>
              <a:ext cx="1282580" cy="434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rgbClr val="D8F0F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서버 요청 방식</a:t>
              </a:r>
              <a:endParaRPr kumimoji="1" lang="ko-Kore-KR" altLang="en-US" sz="2000" b="1" dirty="0">
                <a:solidFill>
                  <a:srgbClr val="D8F0F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E8C5C2-54FE-2EAC-4FF0-C8BDC834C8AE}"/>
              </a:ext>
            </a:extLst>
          </p:cNvPr>
          <p:cNvSpPr txBox="1"/>
          <p:nvPr/>
        </p:nvSpPr>
        <p:spPr>
          <a:xfrm>
            <a:off x="633595" y="1629092"/>
            <a:ext cx="299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변수가 담고 있는 정보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782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FDA00C76-C3F2-C3BE-CC44-F99BDD47E905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11894-ABB4-878A-E881-EED5B04032D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BFE3FE-3E82-29EB-B3BD-FB53AF635172}"/>
              </a:ext>
            </a:extLst>
          </p:cNvPr>
          <p:cNvSpPr txBox="1"/>
          <p:nvPr/>
        </p:nvSpPr>
        <p:spPr>
          <a:xfrm>
            <a:off x="536696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5B4DA7-9016-0683-AAD4-4051BA904ECF}"/>
              </a:ext>
            </a:extLst>
          </p:cNvPr>
          <p:cNvSpPr txBox="1"/>
          <p:nvPr/>
        </p:nvSpPr>
        <p:spPr>
          <a:xfrm>
            <a:off x="302381" y="-553998"/>
            <a:ext cx="382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도넛[D] 5">
            <a:extLst>
              <a:ext uri="{FF2B5EF4-FFF2-40B4-BE49-F238E27FC236}">
                <a16:creationId xmlns:a16="http://schemas.microsoft.com/office/drawing/2014/main" id="{51F35211-0340-92E1-DDC3-09666C31A27C}"/>
              </a:ext>
            </a:extLst>
          </p:cNvPr>
          <p:cNvSpPr/>
          <p:nvPr/>
        </p:nvSpPr>
        <p:spPr>
          <a:xfrm>
            <a:off x="5212373" y="1662066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막힌 원호[B] 15">
            <a:extLst>
              <a:ext uri="{FF2B5EF4-FFF2-40B4-BE49-F238E27FC236}">
                <a16:creationId xmlns:a16="http://schemas.microsoft.com/office/drawing/2014/main" id="{771A125A-A3BB-EECA-0ED5-89BA951810F8}"/>
              </a:ext>
            </a:extLst>
          </p:cNvPr>
          <p:cNvSpPr/>
          <p:nvPr/>
        </p:nvSpPr>
        <p:spPr>
          <a:xfrm rot="16200000">
            <a:off x="5212373" y="1661747"/>
            <a:ext cx="1767253" cy="1767253"/>
          </a:xfrm>
          <a:prstGeom prst="blockArc">
            <a:avLst>
              <a:gd name="adj1" fmla="val 20967591"/>
              <a:gd name="adj2" fmla="val 21553240"/>
              <a:gd name="adj3" fmla="val 21945"/>
            </a:avLst>
          </a:prstGeom>
          <a:solidFill>
            <a:srgbClr val="FD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BE322-BBDF-3A4E-CB27-A2B3CEB32257}"/>
              </a:ext>
            </a:extLst>
          </p:cNvPr>
          <p:cNvSpPr txBox="1"/>
          <p:nvPr/>
        </p:nvSpPr>
        <p:spPr>
          <a:xfrm>
            <a:off x="5457480" y="342900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도넛[D] 26">
            <a:extLst>
              <a:ext uri="{FF2B5EF4-FFF2-40B4-BE49-F238E27FC236}">
                <a16:creationId xmlns:a16="http://schemas.microsoft.com/office/drawing/2014/main" id="{F53E8EEC-E345-8F9B-BCA9-45093956A03A}"/>
              </a:ext>
            </a:extLst>
          </p:cNvPr>
          <p:cNvSpPr/>
          <p:nvPr/>
        </p:nvSpPr>
        <p:spPr>
          <a:xfrm>
            <a:off x="1162050" y="1666684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251650-E369-79C6-BDD7-00FED4946FA7}"/>
              </a:ext>
            </a:extLst>
          </p:cNvPr>
          <p:cNvSpPr txBox="1"/>
          <p:nvPr/>
        </p:nvSpPr>
        <p:spPr>
          <a:xfrm>
            <a:off x="1407157" y="342900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user_uuid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DC4FC0-E9D5-519E-28A2-7D473F086C73}"/>
              </a:ext>
            </a:extLst>
          </p:cNvPr>
          <p:cNvSpPr txBox="1"/>
          <p:nvPr/>
        </p:nvSpPr>
        <p:spPr>
          <a:xfrm>
            <a:off x="5334925" y="5697415"/>
            <a:ext cx="1521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response_code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4CAE64-961B-5629-1DF1-36F48DD3EA41}"/>
              </a:ext>
            </a:extLst>
          </p:cNvPr>
          <p:cNvSpPr txBox="1"/>
          <p:nvPr/>
        </p:nvSpPr>
        <p:spPr>
          <a:xfrm>
            <a:off x="1407157" y="5697415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date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C4DE90-584B-4A73-AB46-72FBC786ACA2}"/>
              </a:ext>
            </a:extLst>
          </p:cNvPr>
          <p:cNvSpPr txBox="1"/>
          <p:nvPr/>
        </p:nvSpPr>
        <p:spPr>
          <a:xfrm>
            <a:off x="9508552" y="342900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timestamp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E4AA45-723F-BFDC-716A-23B00F8C819A}"/>
              </a:ext>
            </a:extLst>
          </p:cNvPr>
          <p:cNvSpPr txBox="1"/>
          <p:nvPr/>
        </p:nvSpPr>
        <p:spPr>
          <a:xfrm>
            <a:off x="9367835" y="5697415"/>
            <a:ext cx="1521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method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6" name="도넛[D] 35">
            <a:extLst>
              <a:ext uri="{FF2B5EF4-FFF2-40B4-BE49-F238E27FC236}">
                <a16:creationId xmlns:a16="http://schemas.microsoft.com/office/drawing/2014/main" id="{21D82435-4452-868F-177B-D222871A6F30}"/>
              </a:ext>
            </a:extLst>
          </p:cNvPr>
          <p:cNvSpPr/>
          <p:nvPr/>
        </p:nvSpPr>
        <p:spPr>
          <a:xfrm>
            <a:off x="1181857" y="3926307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도넛[D] 36">
            <a:extLst>
              <a:ext uri="{FF2B5EF4-FFF2-40B4-BE49-F238E27FC236}">
                <a16:creationId xmlns:a16="http://schemas.microsoft.com/office/drawing/2014/main" id="{A1CC3AF6-2187-3C74-476F-2A06B0B38FB5}"/>
              </a:ext>
            </a:extLst>
          </p:cNvPr>
          <p:cNvSpPr/>
          <p:nvPr/>
        </p:nvSpPr>
        <p:spPr>
          <a:xfrm>
            <a:off x="9242181" y="1666684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8" name="도넛[D] 37">
            <a:extLst>
              <a:ext uri="{FF2B5EF4-FFF2-40B4-BE49-F238E27FC236}">
                <a16:creationId xmlns:a16="http://schemas.microsoft.com/office/drawing/2014/main" id="{DA630FB1-F641-9473-6E6F-F136960A390D}"/>
              </a:ext>
            </a:extLst>
          </p:cNvPr>
          <p:cNvSpPr/>
          <p:nvPr/>
        </p:nvSpPr>
        <p:spPr>
          <a:xfrm>
            <a:off x="9242181" y="3926307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9" name="도넛[D] 38">
            <a:extLst>
              <a:ext uri="{FF2B5EF4-FFF2-40B4-BE49-F238E27FC236}">
                <a16:creationId xmlns:a16="http://schemas.microsoft.com/office/drawing/2014/main" id="{416C1BC3-89C5-75F6-6FEB-DB4CB5D42275}"/>
              </a:ext>
            </a:extLst>
          </p:cNvPr>
          <p:cNvSpPr/>
          <p:nvPr/>
        </p:nvSpPr>
        <p:spPr>
          <a:xfrm>
            <a:off x="5212371" y="3926307"/>
            <a:ext cx="1766934" cy="1766934"/>
          </a:xfrm>
          <a:prstGeom prst="donut">
            <a:avLst>
              <a:gd name="adj" fmla="val 22210"/>
            </a:avLst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C0B4C7-A29A-8A9B-E21D-79AA30167EAE}"/>
              </a:ext>
            </a:extLst>
          </p:cNvPr>
          <p:cNvSpPr txBox="1"/>
          <p:nvPr/>
        </p:nvSpPr>
        <p:spPr>
          <a:xfrm>
            <a:off x="1407157" y="238379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43CB3D-4583-609B-F0AA-05773384C5BC}"/>
              </a:ext>
            </a:extLst>
          </p:cNvPr>
          <p:cNvSpPr txBox="1"/>
          <p:nvPr/>
        </p:nvSpPr>
        <p:spPr>
          <a:xfrm>
            <a:off x="1407157" y="4652206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2904E7-807F-BCFC-F984-1C5D8C94EBA5}"/>
              </a:ext>
            </a:extLst>
          </p:cNvPr>
          <p:cNvSpPr txBox="1"/>
          <p:nvPr/>
        </p:nvSpPr>
        <p:spPr>
          <a:xfrm>
            <a:off x="5460411" y="238379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3.74%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6551F-7235-CEFD-A439-FA3D3821819F}"/>
              </a:ext>
            </a:extLst>
          </p:cNvPr>
          <p:cNvSpPr txBox="1"/>
          <p:nvPr/>
        </p:nvSpPr>
        <p:spPr>
          <a:xfrm>
            <a:off x="5460411" y="4652206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CA3F61-9A70-EBCD-2449-BB514B94F2E8}"/>
              </a:ext>
            </a:extLst>
          </p:cNvPr>
          <p:cNvSpPr txBox="1"/>
          <p:nvPr/>
        </p:nvSpPr>
        <p:spPr>
          <a:xfrm>
            <a:off x="9487287" y="2383790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4C9161-CAB6-B9F7-73B7-08AF37BA8702}"/>
              </a:ext>
            </a:extLst>
          </p:cNvPr>
          <p:cNvSpPr txBox="1"/>
          <p:nvPr/>
        </p:nvSpPr>
        <p:spPr>
          <a:xfrm>
            <a:off x="9467480" y="4652206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0%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5AF667D6-94D5-95C2-FAB0-282040C2CFB9}"/>
              </a:ext>
            </a:extLst>
          </p:cNvPr>
          <p:cNvSpPr/>
          <p:nvPr/>
        </p:nvSpPr>
        <p:spPr>
          <a:xfrm>
            <a:off x="-8913" y="2531"/>
            <a:ext cx="12200912" cy="6862174"/>
          </a:xfrm>
          <a:custGeom>
            <a:avLst/>
            <a:gdLst>
              <a:gd name="connsiteX0" fmla="*/ 6095679 w 12200912"/>
              <a:gd name="connsiteY0" fmla="*/ 1670858 h 6862174"/>
              <a:gd name="connsiteX1" fmla="*/ 5212052 w 12200912"/>
              <a:gd name="connsiteY1" fmla="*/ 2549929 h 6862174"/>
              <a:gd name="connsiteX2" fmla="*/ 6095679 w 12200912"/>
              <a:gd name="connsiteY2" fmla="*/ 3429000 h 6862174"/>
              <a:gd name="connsiteX3" fmla="*/ 6979306 w 12200912"/>
              <a:gd name="connsiteY3" fmla="*/ 2549929 h 6862174"/>
              <a:gd name="connsiteX4" fmla="*/ 6095679 w 12200912"/>
              <a:gd name="connsiteY4" fmla="*/ 1670858 h 6862174"/>
              <a:gd name="connsiteX5" fmla="*/ 0 w 12200912"/>
              <a:gd name="connsiteY5" fmla="*/ 0 h 6862174"/>
              <a:gd name="connsiteX6" fmla="*/ 12200912 w 12200912"/>
              <a:gd name="connsiteY6" fmla="*/ 0 h 6862174"/>
              <a:gd name="connsiteX7" fmla="*/ 12200912 w 12200912"/>
              <a:gd name="connsiteY7" fmla="*/ 6862174 h 6862174"/>
              <a:gd name="connsiteX8" fmla="*/ 0 w 12200912"/>
              <a:gd name="connsiteY8" fmla="*/ 6862174 h 68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912" h="6862174">
                <a:moveTo>
                  <a:pt x="6095679" y="1670858"/>
                </a:moveTo>
                <a:cubicBezTo>
                  <a:pt x="5607665" y="1670858"/>
                  <a:pt x="5212052" y="2064431"/>
                  <a:pt x="5212052" y="2549929"/>
                </a:cubicBezTo>
                <a:cubicBezTo>
                  <a:pt x="5212052" y="3035427"/>
                  <a:pt x="5607665" y="3429000"/>
                  <a:pt x="6095679" y="3429000"/>
                </a:cubicBezTo>
                <a:cubicBezTo>
                  <a:pt x="6583693" y="3429000"/>
                  <a:pt x="6979306" y="3035427"/>
                  <a:pt x="6979306" y="2549929"/>
                </a:cubicBezTo>
                <a:cubicBezTo>
                  <a:pt x="6979306" y="2064431"/>
                  <a:pt x="6583693" y="1670858"/>
                  <a:pt x="6095679" y="1670858"/>
                </a:cubicBezTo>
                <a:close/>
                <a:moveTo>
                  <a:pt x="0" y="0"/>
                </a:moveTo>
                <a:lnTo>
                  <a:pt x="12200912" y="0"/>
                </a:lnTo>
                <a:lnTo>
                  <a:pt x="12200912" y="6862174"/>
                </a:lnTo>
                <a:lnTo>
                  <a:pt x="0" y="6862174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0252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7EF3C-D51B-DB6C-557F-65AA12BFBF76}"/>
              </a:ext>
            </a:extLst>
          </p:cNvPr>
          <p:cNvSpPr txBox="1"/>
          <p:nvPr/>
        </p:nvSpPr>
        <p:spPr>
          <a:xfrm>
            <a:off x="5453184" y="3424826"/>
            <a:ext cx="12767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endParaRPr kumimoji="1" lang="ko-Kore-KR" altLang="en-US" sz="1500" dirty="0">
              <a:solidFill>
                <a:schemeClr val="bg1">
                  <a:lumMod val="9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3D8EC-83DF-0E97-E9AB-9F353AE53903}"/>
              </a:ext>
            </a:extLst>
          </p:cNvPr>
          <p:cNvSpPr txBox="1"/>
          <p:nvPr/>
        </p:nvSpPr>
        <p:spPr>
          <a:xfrm>
            <a:off x="1162050" y="1131056"/>
            <a:ext cx="27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결측치</a:t>
            </a:r>
            <a:r>
              <a:rPr kumimoji="1"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시각화</a:t>
            </a:r>
            <a:endParaRPr kumimoji="1" lang="ko-Kore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442D6-EC81-D0FF-BB37-84E2597AC32F}"/>
              </a:ext>
            </a:extLst>
          </p:cNvPr>
          <p:cNvSpPr txBox="1"/>
          <p:nvPr/>
        </p:nvSpPr>
        <p:spPr>
          <a:xfrm>
            <a:off x="4218030" y="4154899"/>
            <a:ext cx="37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URL </a:t>
            </a:r>
            <a:r>
              <a:rPr kumimoji="1" lang="ko-KR" altLang="en-US" sz="3600" b="1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결측치</a:t>
            </a:r>
            <a:r>
              <a:rPr kumimoji="1" lang="ko-KR" altLang="en-US" sz="36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제거</a:t>
            </a:r>
            <a:endParaRPr kumimoji="1" lang="ko-Kore-KR" altLang="en-US" sz="3600" b="1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638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4" grpId="0"/>
      <p:bldP spid="27" grpId="0" animBg="1"/>
      <p:bldP spid="29" grpId="0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1"/>
      <p:bldP spid="42" grpId="2"/>
      <p:bldP spid="43" grpId="0"/>
      <p:bldP spid="44" grpId="0"/>
      <p:bldP spid="45" grpId="0"/>
      <p:bldP spid="8" grpId="0" animBg="1"/>
      <p:bldP spid="9" grpId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C46D2C9-CB14-8861-820F-4FDAD2BB8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58198"/>
              </p:ext>
            </p:extLst>
          </p:nvPr>
        </p:nvGraphicFramePr>
        <p:xfrm>
          <a:off x="366588" y="2132818"/>
          <a:ext cx="5251938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429">
                  <a:extLst>
                    <a:ext uri="{9D8B030D-6E8A-4147-A177-3AD203B41FA5}">
                      <a16:colId xmlns:a16="http://schemas.microsoft.com/office/drawing/2014/main" val="2959968558"/>
                    </a:ext>
                  </a:extLst>
                </a:gridCol>
                <a:gridCol w="1504509">
                  <a:extLst>
                    <a:ext uri="{9D8B030D-6E8A-4147-A177-3AD203B41FA5}">
                      <a16:colId xmlns:a16="http://schemas.microsoft.com/office/drawing/2014/main" val="225905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timestamp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date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7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2023-04-28 15:24:01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2023-04-29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3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2023-10-23 14:55:20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2023-10-23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2023-09-29 14:51:02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2023-09-29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8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2023-12-18 07:54:35.000000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2023-12-05 12:36:18.000000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2023-12-05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3787"/>
                  </a:ext>
                </a:extLst>
              </a:tr>
              <a:tr h="353713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2023-06-23 09:10:32</a:t>
                      </a:r>
                      <a:r>
                        <a:rPr lang="en-US" altLang="ko-KR" dirty="0"/>
                        <a:t>.</a:t>
                      </a:r>
                      <a:r>
                        <a:rPr lang="en-US" altLang="ko-Kore-KR" dirty="0"/>
                        <a:t>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2023-06-23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3791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3F0F985-EAF8-92E8-B3A2-8C45DEF0F21C}"/>
              </a:ext>
            </a:extLst>
          </p:cNvPr>
          <p:cNvGraphicFramePr>
            <a:graphicFrameLocks noGrp="1"/>
          </p:cNvGraphicFramePr>
          <p:nvPr/>
        </p:nvGraphicFramePr>
        <p:xfrm>
          <a:off x="6339256" y="2133600"/>
          <a:ext cx="52519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521">
                  <a:extLst>
                    <a:ext uri="{9D8B030D-6E8A-4147-A177-3AD203B41FA5}">
                      <a16:colId xmlns:a16="http://schemas.microsoft.com/office/drawing/2014/main" val="2959968558"/>
                    </a:ext>
                  </a:extLst>
                </a:gridCol>
                <a:gridCol w="1506417">
                  <a:extLst>
                    <a:ext uri="{9D8B030D-6E8A-4147-A177-3AD203B41FA5}">
                      <a16:colId xmlns:a16="http://schemas.microsoft.com/office/drawing/2014/main" val="225905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timestamp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date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7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2023-04-28 15:24:01.000000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2023-04-29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3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2023-10-23 14:55:20.000000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2023-10-23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2023-09-29 14:51:02.000000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2023-09-29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8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2023-12-18 07:54:35.000000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2023-12-18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2023-12-05 12:36:18.000000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2023-12-05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2023-06-23 09:10:32.000000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2023-06-23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37912"/>
                  </a:ext>
                </a:extLst>
              </a:tr>
            </a:tbl>
          </a:graphicData>
        </a:graphic>
      </p:graphicFrame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6BCD00A-5B42-845F-BE2E-3A380D60B08E}"/>
              </a:ext>
            </a:extLst>
          </p:cNvPr>
          <p:cNvSpPr/>
          <p:nvPr/>
        </p:nvSpPr>
        <p:spPr>
          <a:xfrm>
            <a:off x="5706452" y="3288323"/>
            <a:ext cx="544880" cy="328929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95388A01-BF1B-0B12-E0B2-1307014A3F47}"/>
              </a:ext>
            </a:extLst>
          </p:cNvPr>
          <p:cNvSpPr/>
          <p:nvPr/>
        </p:nvSpPr>
        <p:spPr>
          <a:xfrm>
            <a:off x="366588" y="2132818"/>
            <a:ext cx="5251938" cy="2590800"/>
          </a:xfrm>
          <a:custGeom>
            <a:avLst/>
            <a:gdLst>
              <a:gd name="connsiteX0" fmla="*/ 0 w 5251938"/>
              <a:gd name="connsiteY0" fmla="*/ 0 h 2590800"/>
              <a:gd name="connsiteX1" fmla="*/ 5251938 w 5251938"/>
              <a:gd name="connsiteY1" fmla="*/ 0 h 2590800"/>
              <a:gd name="connsiteX2" fmla="*/ 5251938 w 5251938"/>
              <a:gd name="connsiteY2" fmla="*/ 2590800 h 2590800"/>
              <a:gd name="connsiteX3" fmla="*/ 3211881 w 5251938"/>
              <a:gd name="connsiteY3" fmla="*/ 2590800 h 2590800"/>
              <a:gd name="connsiteX4" fmla="*/ 3211881 w 5251938"/>
              <a:gd name="connsiteY4" fmla="*/ 355405 h 2590800"/>
              <a:gd name="connsiteX5" fmla="*/ 2323858 w 5251938"/>
              <a:gd name="connsiteY5" fmla="*/ 355405 h 2590800"/>
              <a:gd name="connsiteX6" fmla="*/ 2323858 w 5251938"/>
              <a:gd name="connsiteY6" fmla="*/ 1484434 h 2590800"/>
              <a:gd name="connsiteX7" fmla="*/ 1506174 w 5251938"/>
              <a:gd name="connsiteY7" fmla="*/ 1484434 h 2590800"/>
              <a:gd name="connsiteX8" fmla="*/ 1506174 w 5251938"/>
              <a:gd name="connsiteY8" fmla="*/ 2590800 h 2590800"/>
              <a:gd name="connsiteX9" fmla="*/ 0 w 5251938"/>
              <a:gd name="connsiteY9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51938" h="2590800">
                <a:moveTo>
                  <a:pt x="0" y="0"/>
                </a:moveTo>
                <a:lnTo>
                  <a:pt x="5251938" y="0"/>
                </a:lnTo>
                <a:lnTo>
                  <a:pt x="5251938" y="2590800"/>
                </a:lnTo>
                <a:lnTo>
                  <a:pt x="3211881" y="2590800"/>
                </a:lnTo>
                <a:lnTo>
                  <a:pt x="3211881" y="355405"/>
                </a:lnTo>
                <a:lnTo>
                  <a:pt x="2323858" y="355405"/>
                </a:lnTo>
                <a:lnTo>
                  <a:pt x="2323858" y="1484434"/>
                </a:lnTo>
                <a:lnTo>
                  <a:pt x="1506174" y="1484434"/>
                </a:lnTo>
                <a:lnTo>
                  <a:pt x="1506174" y="2590800"/>
                </a:lnTo>
                <a:lnTo>
                  <a:pt x="0" y="25908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E5F1CBA6-B952-2C35-3886-7F9EFAFBC8B7}"/>
              </a:ext>
            </a:extLst>
          </p:cNvPr>
          <p:cNvSpPr/>
          <p:nvPr/>
        </p:nvSpPr>
        <p:spPr>
          <a:xfrm>
            <a:off x="6339256" y="2132818"/>
            <a:ext cx="5251938" cy="2590800"/>
          </a:xfrm>
          <a:custGeom>
            <a:avLst/>
            <a:gdLst>
              <a:gd name="connsiteX0" fmla="*/ 0 w 5251938"/>
              <a:gd name="connsiteY0" fmla="*/ 0 h 2590800"/>
              <a:gd name="connsiteX1" fmla="*/ 5251938 w 5251938"/>
              <a:gd name="connsiteY1" fmla="*/ 0 h 2590800"/>
              <a:gd name="connsiteX2" fmla="*/ 5251938 w 5251938"/>
              <a:gd name="connsiteY2" fmla="*/ 2590800 h 2590800"/>
              <a:gd name="connsiteX3" fmla="*/ 3200398 w 5251938"/>
              <a:gd name="connsiteY3" fmla="*/ 2590800 h 2590800"/>
              <a:gd name="connsiteX4" fmla="*/ 3200398 w 5251938"/>
              <a:gd name="connsiteY4" fmla="*/ 328929 h 2590800"/>
              <a:gd name="connsiteX5" fmla="*/ 1512275 w 5251938"/>
              <a:gd name="connsiteY5" fmla="*/ 328929 h 2590800"/>
              <a:gd name="connsiteX6" fmla="*/ 1512275 w 5251938"/>
              <a:gd name="connsiteY6" fmla="*/ 2590800 h 2590800"/>
              <a:gd name="connsiteX7" fmla="*/ 0 w 5251938"/>
              <a:gd name="connsiteY7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51938" h="2590800">
                <a:moveTo>
                  <a:pt x="0" y="0"/>
                </a:moveTo>
                <a:lnTo>
                  <a:pt x="5251938" y="0"/>
                </a:lnTo>
                <a:lnTo>
                  <a:pt x="5251938" y="2590800"/>
                </a:lnTo>
                <a:lnTo>
                  <a:pt x="3200398" y="2590800"/>
                </a:lnTo>
                <a:lnTo>
                  <a:pt x="3200398" y="328929"/>
                </a:lnTo>
                <a:lnTo>
                  <a:pt x="1512275" y="328929"/>
                </a:lnTo>
                <a:lnTo>
                  <a:pt x="1512275" y="2590800"/>
                </a:lnTo>
                <a:lnTo>
                  <a:pt x="0" y="25908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27379-A48B-E7EE-8742-53BB6C75A7AE}"/>
              </a:ext>
            </a:extLst>
          </p:cNvPr>
          <p:cNvSpPr txBox="1"/>
          <p:nvPr/>
        </p:nvSpPr>
        <p:spPr>
          <a:xfrm>
            <a:off x="2088802" y="4723618"/>
            <a:ext cx="180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Before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2B37D-8ABB-8405-3EEC-1D7953D8F8D5}"/>
              </a:ext>
            </a:extLst>
          </p:cNvPr>
          <p:cNvSpPr txBox="1"/>
          <p:nvPr/>
        </p:nvSpPr>
        <p:spPr>
          <a:xfrm>
            <a:off x="8058779" y="4723618"/>
            <a:ext cx="1807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After</a:t>
            </a:r>
            <a:endParaRPr kumimoji="1" lang="ko-Kore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56F5DB-4374-7016-E5E0-5BD050A2F75A}"/>
              </a:ext>
            </a:extLst>
          </p:cNvPr>
          <p:cNvSpPr txBox="1"/>
          <p:nvPr/>
        </p:nvSpPr>
        <p:spPr>
          <a:xfrm>
            <a:off x="1097816" y="5573284"/>
            <a:ext cx="378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형식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µs(micro second)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다름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B814D-7E28-FB1D-DF73-BD1EA7A3C585}"/>
              </a:ext>
            </a:extLst>
          </p:cNvPr>
          <p:cNvSpPr txBox="1"/>
          <p:nvPr/>
        </p:nvSpPr>
        <p:spPr>
          <a:xfrm>
            <a:off x="7067793" y="5573284"/>
            <a:ext cx="378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형식</a:t>
            </a:r>
            <a:r>
              <a:rPr kumimoji="1" lang="en-US" altLang="ko-Kore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ore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통일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7D5FEB6-1F83-3B43-DC5E-0B4073666C0E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C2C14-5226-9CC8-B38E-46AD8D5391C0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82B07-0EE4-46F9-A69B-ED2D09524015}"/>
              </a:ext>
            </a:extLst>
          </p:cNvPr>
          <p:cNvSpPr txBox="1"/>
          <p:nvPr/>
        </p:nvSpPr>
        <p:spPr>
          <a:xfrm>
            <a:off x="883899" y="1061822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시간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형식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통일화 및 변환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909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9" grpId="0" animBg="1"/>
      <p:bldP spid="20" grpId="0"/>
      <p:bldP spid="22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3F0F985-EAF8-92E8-B3A2-8C45DEF0F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4581"/>
              </p:ext>
            </p:extLst>
          </p:nvPr>
        </p:nvGraphicFramePr>
        <p:xfrm>
          <a:off x="3470031" y="2316480"/>
          <a:ext cx="52519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521">
                  <a:extLst>
                    <a:ext uri="{9D8B030D-6E8A-4147-A177-3AD203B41FA5}">
                      <a16:colId xmlns:a16="http://schemas.microsoft.com/office/drawing/2014/main" val="2959968558"/>
                    </a:ext>
                  </a:extLst>
                </a:gridCol>
                <a:gridCol w="1506417">
                  <a:extLst>
                    <a:ext uri="{9D8B030D-6E8A-4147-A177-3AD203B41FA5}">
                      <a16:colId xmlns:a16="http://schemas.microsoft.com/office/drawing/2014/main" val="225905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timestamp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date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7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</a:t>
                      </a:r>
                      <a:r>
                        <a:rPr lang="en-US" altLang="ko-KR" dirty="0"/>
                        <a:t>2-12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31</a:t>
                      </a:r>
                      <a:r>
                        <a:rPr lang="en-US" altLang="ko-Kore-KR" dirty="0"/>
                        <a:t> 15:</a:t>
                      </a:r>
                      <a:r>
                        <a:rPr lang="en-US" altLang="ko-KR" dirty="0"/>
                        <a:t>00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08</a:t>
                      </a:r>
                      <a:r>
                        <a:rPr lang="en-US" altLang="ko-Kore-KR" dirty="0"/>
                        <a:t>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</a:t>
                      </a:r>
                      <a:r>
                        <a:rPr lang="en-US" altLang="ko-KR" dirty="0"/>
                        <a:t>1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3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</a:t>
                      </a:r>
                      <a:r>
                        <a:rPr lang="en-US" altLang="ko-KR" dirty="0"/>
                        <a:t>2-12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31</a:t>
                      </a:r>
                      <a:r>
                        <a:rPr lang="en-US" altLang="ko-Kore-KR" dirty="0"/>
                        <a:t> 1</a:t>
                      </a:r>
                      <a:r>
                        <a:rPr lang="en-US" altLang="ko-KR" dirty="0"/>
                        <a:t>5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00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52</a:t>
                      </a:r>
                      <a:r>
                        <a:rPr lang="en-US" altLang="ko-Kore-KR" dirty="0"/>
                        <a:t>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</a:t>
                      </a:r>
                      <a:r>
                        <a:rPr lang="en-US" altLang="ko-KR" dirty="0"/>
                        <a:t>1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</a:t>
                      </a:r>
                      <a:r>
                        <a:rPr lang="en-US" altLang="ko-KR" dirty="0"/>
                        <a:t>2-12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31</a:t>
                      </a:r>
                      <a:r>
                        <a:rPr lang="en-US" altLang="ko-Kore-KR" dirty="0"/>
                        <a:t> 1</a:t>
                      </a:r>
                      <a:r>
                        <a:rPr lang="en-US" altLang="ko-KR" dirty="0"/>
                        <a:t>5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00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53</a:t>
                      </a:r>
                      <a:r>
                        <a:rPr lang="en-US" altLang="ko-Kore-KR" dirty="0"/>
                        <a:t>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</a:t>
                      </a:r>
                      <a:r>
                        <a:rPr lang="en-US" altLang="ko-KR" dirty="0"/>
                        <a:t>1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8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</a:t>
                      </a:r>
                      <a:r>
                        <a:rPr lang="en-US" altLang="ko-KR" dirty="0"/>
                        <a:t>2-12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31</a:t>
                      </a:r>
                      <a:r>
                        <a:rPr lang="en-US" altLang="ko-Kore-KR" dirty="0"/>
                        <a:t> </a:t>
                      </a:r>
                      <a:r>
                        <a:rPr lang="en-US" altLang="ko-KR" dirty="0"/>
                        <a:t>15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01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07</a:t>
                      </a:r>
                      <a:r>
                        <a:rPr lang="en-US" altLang="ko-Kore-KR" dirty="0"/>
                        <a:t>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</a:t>
                      </a:r>
                      <a:r>
                        <a:rPr lang="en-US" altLang="ko-KR" dirty="0"/>
                        <a:t>1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</a:t>
                      </a:r>
                      <a:r>
                        <a:rPr lang="en-US" altLang="ko-KR" dirty="0"/>
                        <a:t>2-12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31</a:t>
                      </a:r>
                      <a:r>
                        <a:rPr lang="en-US" altLang="ko-Kore-KR" dirty="0"/>
                        <a:t> </a:t>
                      </a:r>
                      <a:r>
                        <a:rPr lang="en-US" altLang="ko-KR" dirty="0"/>
                        <a:t>15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01</a:t>
                      </a:r>
                      <a:r>
                        <a:rPr lang="en-US" altLang="ko-Kore-KR" dirty="0"/>
                        <a:t>:</a:t>
                      </a:r>
                      <a:r>
                        <a:rPr lang="en-US" altLang="ko-KR" dirty="0"/>
                        <a:t>13</a:t>
                      </a:r>
                      <a:r>
                        <a:rPr lang="en-US" altLang="ko-Kore-KR" dirty="0"/>
                        <a:t>.000000 UTC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/>
                        <a:t>2023-0</a:t>
                      </a:r>
                      <a:r>
                        <a:rPr lang="en-US" altLang="ko-KR" dirty="0"/>
                        <a:t>1</a:t>
                      </a:r>
                      <a:r>
                        <a:rPr lang="en-US" altLang="ko-Kore-KR" dirty="0"/>
                        <a:t>-</a:t>
                      </a:r>
                      <a:r>
                        <a:rPr lang="en-US" altLang="ko-KR" dirty="0"/>
                        <a:t>01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37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86F261-7D4C-4EB7-882D-CCDED0AA88F3}"/>
              </a:ext>
            </a:extLst>
          </p:cNvPr>
          <p:cNvSpPr txBox="1"/>
          <p:nvPr/>
        </p:nvSpPr>
        <p:spPr>
          <a:xfrm>
            <a:off x="3033673" y="5482589"/>
            <a:ext cx="6124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date</a:t>
            </a:r>
            <a:r>
              <a:rPr kumimoji="1"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기록과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timestamp</a:t>
            </a:r>
            <a:r>
              <a:rPr kumimoji="1"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r>
              <a:rPr kumimoji="1"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불일치</a:t>
            </a:r>
            <a:endParaRPr kumimoji="1" lang="ko-Kore-KR" altLang="en-US" sz="2400" b="1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F0255-8E5C-1567-7519-8AE1E01582B9}"/>
              </a:ext>
            </a:extLst>
          </p:cNvPr>
          <p:cNvSpPr txBox="1"/>
          <p:nvPr/>
        </p:nvSpPr>
        <p:spPr>
          <a:xfrm>
            <a:off x="1999667" y="5959643"/>
            <a:ext cx="8192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UTC(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영국 기준 시간대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→ 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KST(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 표준 시간대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변환</a:t>
            </a:r>
            <a:endParaRPr kumimoji="1" lang="ko-Kore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4D4996-7228-BA2F-9955-0206E6AB9607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11F69-356B-D6C5-78F0-7EF3BF4850C1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F03E5D-13A6-DED2-D98A-DC076FA6BD7D}"/>
              </a:ext>
            </a:extLst>
          </p:cNvPr>
          <p:cNvSpPr/>
          <p:nvPr/>
        </p:nvSpPr>
        <p:spPr>
          <a:xfrm>
            <a:off x="3470031" y="2316480"/>
            <a:ext cx="5251938" cy="2225040"/>
          </a:xfrm>
          <a:prstGeom prst="rect">
            <a:avLst/>
          </a:prstGeom>
          <a:solidFill>
            <a:schemeClr val="tx1">
              <a:lumMod val="85000"/>
              <a:lumOff val="15000"/>
              <a:alpha val="798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8346EE-F5EB-1D42-3481-9CB8AB8A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566" y="1600347"/>
            <a:ext cx="2364549" cy="3537211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8B2D09C-C016-8500-B3BF-AC679C38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42" y="1600348"/>
            <a:ext cx="2364548" cy="35372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78A652-D07E-869D-0591-7B9CE01213CF}"/>
              </a:ext>
            </a:extLst>
          </p:cNvPr>
          <p:cNvSpPr txBox="1"/>
          <p:nvPr/>
        </p:nvSpPr>
        <p:spPr>
          <a:xfrm>
            <a:off x="883899" y="1061822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시간</a:t>
            </a:r>
            <a:r>
              <a:rPr kumimoji="1" lang="en-US" altLang="ko-Kore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형식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통일화 및 변환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90DABD-CB8E-981E-58E4-A8E530EA03A6}"/>
              </a:ext>
            </a:extLst>
          </p:cNvPr>
          <p:cNvSpPr txBox="1"/>
          <p:nvPr/>
        </p:nvSpPr>
        <p:spPr>
          <a:xfrm>
            <a:off x="1013145" y="2217667"/>
            <a:ext cx="3045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Jobs/</a:t>
            </a:r>
            <a:r>
              <a:rPr kumimoji="1" lang="en-US" altLang="ko-Kore-KR" sz="3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job_title</a:t>
            </a:r>
            <a:endParaRPr kumimoji="1" lang="ko-Kore-KR" altLang="en-US" sz="3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E6072-D2A6-F05F-0174-0BED082F5C5C}"/>
              </a:ext>
            </a:extLst>
          </p:cNvPr>
          <p:cNvSpPr txBox="1"/>
          <p:nvPr/>
        </p:nvSpPr>
        <p:spPr>
          <a:xfrm>
            <a:off x="3810593" y="2217667"/>
            <a:ext cx="78283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3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career_type</a:t>
            </a:r>
            <a:r>
              <a:rPr kumimoji="1" lang="en-US" altLang="ko-Kore-KR" sz="3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=1&amp;page=2&amp;q=remote=1</a:t>
            </a:r>
            <a:endParaRPr lang="ko-Kore-KR" altLang="en-US" sz="3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CA0B6C1-A35C-317C-0C7D-F4FD04C7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2047689"/>
            <a:ext cx="11237843" cy="9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36E883-B660-1B6B-3B29-FCA12A7595FE}"/>
              </a:ext>
            </a:extLst>
          </p:cNvPr>
          <p:cNvSpPr txBox="1"/>
          <p:nvPr/>
        </p:nvSpPr>
        <p:spPr>
          <a:xfrm>
            <a:off x="915353" y="4758697"/>
            <a:ext cx="2782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요청한 </a:t>
            </a:r>
            <a:r>
              <a:rPr kumimoji="1" lang="ko-KR" altLang="en-US" sz="22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페이지의 경로</a:t>
            </a:r>
            <a:endParaRPr kumimoji="1" lang="ko-Kore-KR" altLang="en-US" sz="2200" b="1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E5BFA-03A0-AADD-E4E1-780CBEE50D2A}"/>
              </a:ext>
            </a:extLst>
          </p:cNvPr>
          <p:cNvSpPr txBox="1"/>
          <p:nvPr/>
        </p:nvSpPr>
        <p:spPr>
          <a:xfrm>
            <a:off x="6308507" y="4758697"/>
            <a:ext cx="4160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사용자가 특정 페이지 접근하며 </a:t>
            </a:r>
            <a:r>
              <a:rPr kumimoji="1" lang="ko-KR" altLang="en-US" sz="22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추가적으로 요청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하는 매개변수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77BB4-D2C6-3106-6B64-CBBD9D191052}"/>
              </a:ext>
            </a:extLst>
          </p:cNvPr>
          <p:cNvSpPr txBox="1"/>
          <p:nvPr/>
        </p:nvSpPr>
        <p:spPr>
          <a:xfrm>
            <a:off x="366588" y="1434588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URL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변수 </a:t>
            </a:r>
            <a:r>
              <a:rPr kumimoji="1"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파싱하여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path 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query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파생 변수 생성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890E98F-855E-B0E8-C3F5-316DCB58324D}"/>
              </a:ext>
            </a:extLst>
          </p:cNvPr>
          <p:cNvSpPr/>
          <p:nvPr/>
        </p:nvSpPr>
        <p:spPr>
          <a:xfrm>
            <a:off x="477077" y="2047689"/>
            <a:ext cx="11237843" cy="926592"/>
          </a:xfrm>
          <a:prstGeom prst="roundRect">
            <a:avLst>
              <a:gd name="adj" fmla="val 50000"/>
            </a:avLst>
          </a:prstGeom>
          <a:solidFill>
            <a:srgbClr val="3C3C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E24959-1299-EA8B-24CA-661811C9A4A6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E176F-4C35-CC7A-6184-9448361A5E6A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793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2057 0.26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" y="1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4467 0.26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13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939118FD-5A6C-8F8E-55A0-32C0A6C55134}"/>
              </a:ext>
            </a:extLst>
          </p:cNvPr>
          <p:cNvGrpSpPr/>
          <p:nvPr/>
        </p:nvGrpSpPr>
        <p:grpSpPr>
          <a:xfrm>
            <a:off x="1939224" y="33168"/>
            <a:ext cx="5143500" cy="6858000"/>
            <a:chOff x="2107009" y="-126951"/>
            <a:chExt cx="5143500" cy="6858000"/>
          </a:xfrm>
        </p:grpSpPr>
        <p:pic>
          <p:nvPicPr>
            <p:cNvPr id="25" name="그림 24" descr="인간의 얼굴, 사람, 벽, 의류이(가) 표시된 사진&#10;&#10;자동 생성된 설명">
              <a:extLst>
                <a:ext uri="{FF2B5EF4-FFF2-40B4-BE49-F238E27FC236}">
                  <a16:creationId xmlns:a16="http://schemas.microsoft.com/office/drawing/2014/main" id="{F735C826-5332-B19A-F222-69E84B188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1" b="99589" l="2595" r="89949">
                          <a14:foregroundMark x1="9028" y1="89638" x2="77668" y2="95175"/>
                          <a14:foregroundMark x1="5044" y1="85362" x2="2705" y2="92845"/>
                          <a14:foregroundMark x1="2705" y1="92845" x2="14510" y2="96930"/>
                          <a14:foregroundMark x1="14510" y1="96930" x2="43019" y2="99616"/>
                          <a14:foregroundMark x1="43019" y1="99616" x2="84064" y2="97971"/>
                          <a14:foregroundMark x1="58626" y1="82785" x2="63596" y2="85746"/>
                          <a14:foregroundMark x1="60380" y1="81305" x2="61111" y2="85938"/>
                          <a14:foregroundMark x1="62829" y1="80565" x2="60599" y2="82209"/>
                          <a14:foregroundMark x1="4825" y1="85746" x2="2595" y2="9684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7009" y="-126951"/>
              <a:ext cx="5143500" cy="6858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8224D5-C977-CD23-0772-7BB3232246D6}"/>
                </a:ext>
              </a:extLst>
            </p:cNvPr>
            <p:cNvSpPr txBox="1"/>
            <p:nvPr/>
          </p:nvSpPr>
          <p:spPr>
            <a:xfrm>
              <a:off x="3526368" y="1142392"/>
              <a:ext cx="2087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외출 </a:t>
              </a:r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민감증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ore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태블로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아티스트</a:t>
              </a:r>
              <a:endPara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영 덕</a:t>
              </a:r>
              <a:endParaRPr kumimoji="1" lang="ko-Kore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811DE93D-8062-0D7F-9579-BEEFDE5D06E7}"/>
              </a:ext>
            </a:extLst>
          </p:cNvPr>
          <p:cNvSpPr/>
          <p:nvPr/>
        </p:nvSpPr>
        <p:spPr>
          <a:xfrm>
            <a:off x="-33960" y="-9310091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DDF7F6-C513-CECE-9D30-EED61FF63F13}"/>
              </a:ext>
            </a:extLst>
          </p:cNvPr>
          <p:cNvGrpSpPr/>
          <p:nvPr/>
        </p:nvGrpSpPr>
        <p:grpSpPr>
          <a:xfrm>
            <a:off x="6916212" y="1871940"/>
            <a:ext cx="3742188" cy="5019228"/>
            <a:chOff x="6495403" y="1747683"/>
            <a:chExt cx="3742188" cy="50192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28DB3A-9C68-52C6-9C1A-A36F3291CA68}"/>
                </a:ext>
              </a:extLst>
            </p:cNvPr>
            <p:cNvSpPr txBox="1"/>
            <p:nvPr/>
          </p:nvSpPr>
          <p:spPr>
            <a:xfrm>
              <a:off x="8571627" y="1747683"/>
              <a:ext cx="15358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화학과 출신 </a:t>
              </a:r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피그마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디자이너</a:t>
              </a:r>
              <a:endPara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김 유 지</a:t>
              </a:r>
              <a:endParaRPr kumimoji="1" lang="ko-Kore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7" name="그림 26" descr="인간의 얼굴, 사람, 입술, 목이(가) 표시된 사진&#10;&#10;자동 생성된 설명">
              <a:extLst>
                <a:ext uri="{FF2B5EF4-FFF2-40B4-BE49-F238E27FC236}">
                  <a16:creationId xmlns:a16="http://schemas.microsoft.com/office/drawing/2014/main" id="{5E40E083-F404-A6AF-FA21-3917305AE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8077" l="1624" r="98120">
                          <a14:foregroundMark x1="20598" y1="80577" x2="11368" y2="81346"/>
                          <a14:foregroundMark x1="11368" y1="81346" x2="5128" y2="89423"/>
                          <a14:foregroundMark x1="5128" y1="89423" x2="9487" y2="95769"/>
                          <a14:foregroundMark x1="9487" y1="95769" x2="77009" y2="98141"/>
                          <a14:foregroundMark x1="77009" y1="98141" x2="88291" y2="97244"/>
                          <a14:foregroundMark x1="88291" y1="97244" x2="94017" y2="89615"/>
                          <a14:foregroundMark x1="94017" y1="89615" x2="86325" y2="81474"/>
                          <a14:foregroundMark x1="88034" y1="80577" x2="96838" y2="84103"/>
                          <a14:foregroundMark x1="96838" y1="84103" x2="95128" y2="93397"/>
                          <a14:foregroundMark x1="95128" y1="93397" x2="11709" y2="93590"/>
                          <a14:foregroundMark x1="11709" y1="93590" x2="86325" y2="98141"/>
                          <a14:foregroundMark x1="5299" y1="81667" x2="1880" y2="89744"/>
                          <a14:foregroundMark x1="1880" y1="89744" x2="1624" y2="93718"/>
                          <a14:foregroundMark x1="78376" y1="96859" x2="89487" y2="98718"/>
                          <a14:foregroundMark x1="89487" y1="98718" x2="97521" y2="95192"/>
                          <a14:foregroundMark x1="97521" y1="95192" x2="98120" y2="85385"/>
                        </a14:backgroundRemoval>
                      </a14:imgEffect>
                    </a14:imgLayer>
                  </a14:imgProps>
                </a:ext>
              </a:extLst>
            </a:blip>
            <a:srcRect t="12730"/>
            <a:stretch/>
          </p:blipFill>
          <p:spPr>
            <a:xfrm>
              <a:off x="6495403" y="2412501"/>
              <a:ext cx="3742188" cy="435441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2844A0-CBF4-4150-AECD-68199819EC3E}"/>
              </a:ext>
            </a:extLst>
          </p:cNvPr>
          <p:cNvSpPr txBox="1"/>
          <p:nvPr/>
        </p:nvSpPr>
        <p:spPr>
          <a:xfrm>
            <a:off x="2873190" y="-71071"/>
            <a:ext cx="56887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5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데이터</a:t>
            </a:r>
            <a:r>
              <a:rPr kumimoji="1" lang="en-US" altLang="ko-Kore-KR" sz="45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 </a:t>
            </a:r>
            <a:r>
              <a:rPr kumimoji="1" lang="ko-Kore-KR" altLang="en-US" sz="45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분석</a:t>
            </a:r>
            <a:r>
              <a:rPr kumimoji="1" lang="ko-KR" altLang="en-US" sz="45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 팀 소개</a:t>
            </a:r>
            <a:endParaRPr kumimoji="1" lang="ko-Kore-KR" altLang="en-US" sz="45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1474C58-F5BB-E47B-BE4C-8C5599E7E482}"/>
              </a:ext>
            </a:extLst>
          </p:cNvPr>
          <p:cNvGrpSpPr/>
          <p:nvPr/>
        </p:nvGrpSpPr>
        <p:grpSpPr>
          <a:xfrm>
            <a:off x="-418228" y="2398068"/>
            <a:ext cx="3127701" cy="4493100"/>
            <a:chOff x="-33960" y="2409693"/>
            <a:chExt cx="3127701" cy="4493100"/>
          </a:xfrm>
        </p:grpSpPr>
        <p:pic>
          <p:nvPicPr>
            <p:cNvPr id="29" name="그림 28" descr="사람, 인간의 얼굴, 입술, 앞머리이(가) 표시된 사진&#10;&#10;자동 생성된 설명">
              <a:extLst>
                <a:ext uri="{FF2B5EF4-FFF2-40B4-BE49-F238E27FC236}">
                  <a16:creationId xmlns:a16="http://schemas.microsoft.com/office/drawing/2014/main" id="{ADE73D84-08D2-A2C5-FF6B-6A0B80D61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70" b="96512" l="2878" r="96403">
                          <a14:foregroundMark x1="41727" y1="8140" x2="54676" y2="8140"/>
                          <a14:foregroundMark x1="46763" y1="4070" x2="51079" y2="5233"/>
                          <a14:foregroundMark x1="23741" y1="81395" x2="48921" y2="88953"/>
                          <a14:foregroundMark x1="48921" y1="88953" x2="92806" y2="87209"/>
                          <a14:foregroundMark x1="58273" y1="81977" x2="42446" y2="86047"/>
                          <a14:foregroundMark x1="42446" y1="86047" x2="42446" y2="86047"/>
                          <a14:foregroundMark x1="35971" y1="83721" x2="73381" y2="86628"/>
                          <a14:foregroundMark x1="73381" y1="86628" x2="76259" y2="86628"/>
                          <a14:foregroundMark x1="20863" y1="79070" x2="8633" y2="90116"/>
                          <a14:foregroundMark x1="8633" y1="90116" x2="83453" y2="91860"/>
                          <a14:foregroundMark x1="2158" y1="80814" x2="2158" y2="94186"/>
                          <a14:foregroundMark x1="2158" y1="94186" x2="41007" y2="98837"/>
                          <a14:foregroundMark x1="41007" y1="98837" x2="94245" y2="95930"/>
                          <a14:foregroundMark x1="94245" y1="95930" x2="97122" y2="81977"/>
                          <a14:foregroundMark x1="97122" y1="81977" x2="97122" y2="80233"/>
                          <a14:foregroundMark x1="12950" y1="94186" x2="15108" y2="96512"/>
                          <a14:foregroundMark x1="19424" y1="97093" x2="41007" y2="97093"/>
                          <a14:foregroundMark x1="41007" y1="97093" x2="51799" y2="97093"/>
                          <a14:foregroundMark x1="2878" y1="84884" x2="2878" y2="84884"/>
                          <a14:foregroundMark x1="84892" y1="74419" x2="84892" y2="74419"/>
                          <a14:foregroundMark x1="85612" y1="73837" x2="85612" y2="738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3960" y="3023241"/>
              <a:ext cx="3127701" cy="387955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956F64-581A-3D57-30C6-FCC2AE5B62EB}"/>
                </a:ext>
              </a:extLst>
            </p:cNvPr>
            <p:cNvSpPr txBox="1"/>
            <p:nvPr/>
          </p:nvSpPr>
          <p:spPr>
            <a:xfrm>
              <a:off x="249462" y="2409693"/>
              <a:ext cx="235047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꿈꾸는 분석가</a:t>
              </a:r>
              <a:endPara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임 자 은</a:t>
              </a:r>
              <a:endParaRPr kumimoji="1" lang="ko-Kore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B102B8-6EA1-8F5F-343A-642503DCEFA7}"/>
              </a:ext>
            </a:extLst>
          </p:cNvPr>
          <p:cNvGrpSpPr/>
          <p:nvPr/>
        </p:nvGrpSpPr>
        <p:grpSpPr>
          <a:xfrm>
            <a:off x="1301638" y="2586486"/>
            <a:ext cx="2992068" cy="4328056"/>
            <a:chOff x="1616148" y="2590290"/>
            <a:chExt cx="2992068" cy="4328056"/>
          </a:xfrm>
        </p:grpSpPr>
        <p:pic>
          <p:nvPicPr>
            <p:cNvPr id="3" name="그림 2" descr="인간의 얼굴, 안경, 사람, 목이(가) 표시된 사진&#10;&#10;자동 생성된 설명">
              <a:extLst>
                <a:ext uri="{FF2B5EF4-FFF2-40B4-BE49-F238E27FC236}">
                  <a16:creationId xmlns:a16="http://schemas.microsoft.com/office/drawing/2014/main" id="{434499C4-1D6F-97E1-E25B-E8F39E6E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663" b="97552" l="1695" r="95400">
                          <a14:foregroundMark x1="51332" y1="8851" x2="51332" y2="8851"/>
                          <a14:foregroundMark x1="54237" y1="94539" x2="54237" y2="94539"/>
                          <a14:foregroundMark x1="86199" y1="96422" x2="86199" y2="96422"/>
                          <a14:foregroundMark x1="15738" y1="90772" x2="44552" y2="97363"/>
                          <a14:foregroundMark x1="44552" y1="97363" x2="61985" y2="97740"/>
                          <a14:foregroundMark x1="61985" y1="97740" x2="78450" y2="93974"/>
                          <a14:foregroundMark x1="78450" y1="93974" x2="80630" y2="90019"/>
                          <a14:foregroundMark x1="87167" y1="90019" x2="95400" y2="94727"/>
                          <a14:foregroundMark x1="17191" y1="88136" x2="1695" y2="92090"/>
                          <a14:foregroundMark x1="1695" y1="92090" x2="9443" y2="97175"/>
                          <a14:foregroundMark x1="24939" y1="13936" x2="15496" y2="24482"/>
                          <a14:foregroundMark x1="15496" y1="24482" x2="15496" y2="256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6148" y="3082362"/>
              <a:ext cx="2992068" cy="383598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540CFD-28C3-9CF1-67AA-61B83418ABE0}"/>
                </a:ext>
              </a:extLst>
            </p:cNvPr>
            <p:cNvSpPr txBox="1"/>
            <p:nvPr/>
          </p:nvSpPr>
          <p:spPr>
            <a:xfrm>
              <a:off x="2197265" y="2590290"/>
              <a:ext cx="196204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ppt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모핑</a:t>
              </a:r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전도 마케터</a:t>
              </a:r>
              <a:endPara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김 상 민</a:t>
              </a:r>
              <a:endParaRPr kumimoji="1" lang="ko-Kore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F0DB56-4C82-F5EC-00BE-6B9ACAE09AD6}"/>
              </a:ext>
            </a:extLst>
          </p:cNvPr>
          <p:cNvGrpSpPr/>
          <p:nvPr/>
        </p:nvGrpSpPr>
        <p:grpSpPr>
          <a:xfrm>
            <a:off x="4623361" y="1020848"/>
            <a:ext cx="4515918" cy="5917068"/>
            <a:chOff x="4589856" y="970172"/>
            <a:chExt cx="4515918" cy="5917068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94DC95E-E050-2539-95AC-9B33F7956128}"/>
                </a:ext>
              </a:extLst>
            </p:cNvPr>
            <p:cNvSpPr/>
            <p:nvPr/>
          </p:nvSpPr>
          <p:spPr>
            <a:xfrm rot="787742">
              <a:off x="5994872" y="970172"/>
              <a:ext cx="1103041" cy="806051"/>
            </a:xfrm>
            <a:custGeom>
              <a:avLst/>
              <a:gdLst/>
              <a:ahLst/>
              <a:cxnLst/>
              <a:rect l="l" t="t" r="r" b="b"/>
              <a:pathLst>
                <a:path w="670419" h="536335">
                  <a:moveTo>
                    <a:pt x="0" y="0"/>
                  </a:moveTo>
                  <a:lnTo>
                    <a:pt x="670419" y="0"/>
                  </a:lnTo>
                  <a:lnTo>
                    <a:pt x="670419" y="536335"/>
                  </a:lnTo>
                  <a:lnTo>
                    <a:pt x="0" y="536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ore-KR" altLang="en-US" sz="1200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77B6001-7CBE-E865-FEF5-5FEDFA4418B3}"/>
                </a:ext>
              </a:extLst>
            </p:cNvPr>
            <p:cNvGrpSpPr/>
            <p:nvPr/>
          </p:nvGrpSpPr>
          <p:grpSpPr>
            <a:xfrm>
              <a:off x="4589856" y="1188395"/>
              <a:ext cx="4515918" cy="5698845"/>
              <a:chOff x="4696367" y="1238747"/>
              <a:chExt cx="4515918" cy="5698845"/>
            </a:xfrm>
          </p:grpSpPr>
          <p:pic>
            <p:nvPicPr>
              <p:cNvPr id="9" name="그림 8" descr="인간의 얼굴, 의류, 사람, 넥타이이(가) 표시된 사진&#10;&#10;자동 생성된 설명">
                <a:extLst>
                  <a:ext uri="{FF2B5EF4-FFF2-40B4-BE49-F238E27FC236}">
                    <a16:creationId xmlns:a16="http://schemas.microsoft.com/office/drawing/2014/main" id="{B4187948-81CA-3F78-8AA8-249AD47B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9792" l="1667" r="95000">
                            <a14:foregroundMark x1="53056" y1="81042" x2="53889" y2="99792"/>
                            <a14:foregroundMark x1="39167" y1="67708" x2="24444" y2="74792"/>
                            <a14:foregroundMark x1="24444" y1="74792" x2="16389" y2="87500"/>
                            <a14:foregroundMark x1="16389" y1="87500" x2="16389" y2="90417"/>
                            <a14:foregroundMark x1="1667" y1="76042" x2="3333" y2="88958"/>
                            <a14:foregroundMark x1="76111" y1="68750" x2="95000" y2="90208"/>
                            <a14:backgroundMark x1="30278" y1="52083" x2="27222" y2="57083"/>
                            <a14:backgroundMark x1="79444" y1="48958" x2="79722" y2="59167"/>
                            <a14:backgroundMark x1="79722" y1="59167" x2="81667" y2="61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96367" y="1238747"/>
                <a:ext cx="4274134" cy="5698845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374E204-60FA-8C78-BDA9-0933F6CF0ADC}"/>
                  </a:ext>
                </a:extLst>
              </p:cNvPr>
              <p:cNvSpPr txBox="1"/>
              <p:nvPr/>
            </p:nvSpPr>
            <p:spPr>
              <a:xfrm>
                <a:off x="6989218" y="1249358"/>
                <a:ext cx="22230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보고서 숫자는 </a:t>
                </a:r>
                <a:r>
                  <a:rPr kumimoji="1"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우측정렬</a:t>
                </a:r>
                <a:endParaRPr kumimoji="1" lang="en-US" altLang="ko-KR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팀장</a:t>
                </a:r>
                <a:endParaRPr kumimoji="1" lang="en-US" altLang="ko-Kore-KR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ko-KR" altLang="en-US" sz="2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김 선 혁</a:t>
                </a:r>
                <a:endParaRPr kumimoji="1" lang="ko-Kore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FC4EBF-1BB0-7E0C-BD37-038EA1F5C6FC}"/>
              </a:ext>
            </a:extLst>
          </p:cNvPr>
          <p:cNvGrpSpPr/>
          <p:nvPr/>
        </p:nvGrpSpPr>
        <p:grpSpPr>
          <a:xfrm>
            <a:off x="8922190" y="2224168"/>
            <a:ext cx="3302513" cy="4667000"/>
            <a:chOff x="9916087" y="-621332"/>
            <a:chExt cx="3302513" cy="4667000"/>
          </a:xfrm>
        </p:grpSpPr>
        <p:pic>
          <p:nvPicPr>
            <p:cNvPr id="40" name="그림 39" descr="사람, 의류, 인간의 얼굴, 손가락이(가) 표시된 사진&#10;&#10;자동 생성된 설명">
              <a:extLst>
                <a:ext uri="{FF2B5EF4-FFF2-40B4-BE49-F238E27FC236}">
                  <a16:creationId xmlns:a16="http://schemas.microsoft.com/office/drawing/2014/main" id="{F9A59E1F-14B3-5DD1-756E-7B343FC6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16087" y="-357682"/>
              <a:ext cx="3302513" cy="44033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09211E-F19E-D5BE-B8D0-BE01FFC4EA3C}"/>
                </a:ext>
              </a:extLst>
            </p:cNvPr>
            <p:cNvSpPr txBox="1"/>
            <p:nvPr/>
          </p:nvSpPr>
          <p:spPr>
            <a:xfrm>
              <a:off x="11394393" y="-621332"/>
              <a:ext cx="16478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클라이밍하는</a:t>
              </a:r>
              <a:endPara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600" dirty="0">
                  <a:solidFill>
                    <a:schemeClr val="bg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프로그래머</a:t>
              </a:r>
              <a:endPara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김 명 균</a:t>
              </a:r>
              <a:endParaRPr kumimoji="1" lang="ko-Kore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6D6E3E-0202-DF86-A5D0-D3637FFE864F}"/>
              </a:ext>
            </a:extLst>
          </p:cNvPr>
          <p:cNvGrpSpPr/>
          <p:nvPr/>
        </p:nvGrpSpPr>
        <p:grpSpPr>
          <a:xfrm>
            <a:off x="883899" y="1523488"/>
            <a:ext cx="3700627" cy="4745257"/>
            <a:chOff x="1806819" y="1607418"/>
            <a:chExt cx="3700627" cy="4745257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9DCC836D-800F-4E1D-67BA-58C4D45E1BBA}"/>
                </a:ext>
              </a:extLst>
            </p:cNvPr>
            <p:cNvSpPr/>
            <p:nvPr/>
          </p:nvSpPr>
          <p:spPr>
            <a:xfrm>
              <a:off x="1806819" y="1607418"/>
              <a:ext cx="3700627" cy="4745257"/>
            </a:xfrm>
            <a:prstGeom prst="roundRect">
              <a:avLst>
                <a:gd name="adj" fmla="val 600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739C663-D8CE-9F28-DA16-DC28782AA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332" y="2187075"/>
              <a:ext cx="3369600" cy="4100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55E6BA-8470-A0FF-C666-36989A583CC9}"/>
                </a:ext>
              </a:extLst>
            </p:cNvPr>
            <p:cNvSpPr txBox="1"/>
            <p:nvPr/>
          </p:nvSpPr>
          <p:spPr>
            <a:xfrm>
              <a:off x="2906221" y="1743358"/>
              <a:ext cx="1501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r</a:t>
              </a:r>
              <a:r>
                <a:rPr kumimoji="1" lang="en-US" altLang="ko-Kore-KR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espon</a:t>
              </a:r>
              <a:r>
                <a:rPr kumimoji="1" lang="en-US" altLang="ko-KR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se_code</a:t>
              </a:r>
              <a:endParaRPr kumimoji="1" lang="ko-Kore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214ABE-12B0-4A12-B54E-5ADE38D5BD5A}"/>
              </a:ext>
            </a:extLst>
          </p:cNvPr>
          <p:cNvSpPr txBox="1"/>
          <p:nvPr/>
        </p:nvSpPr>
        <p:spPr>
          <a:xfrm>
            <a:off x="883899" y="1061822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Response_code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변수 데이터 타입 변환 및 필터링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38CA07B-EB27-6085-7D55-5EBEBFF02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0" b="62968"/>
          <a:stretch/>
        </p:blipFill>
        <p:spPr bwMode="auto">
          <a:xfrm>
            <a:off x="1027614" y="2972548"/>
            <a:ext cx="3413195" cy="65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9F20EF-84FB-4D65-DE74-095138AD84C9}"/>
              </a:ext>
            </a:extLst>
          </p:cNvPr>
          <p:cNvSpPr txBox="1"/>
          <p:nvPr/>
        </p:nvSpPr>
        <p:spPr>
          <a:xfrm>
            <a:off x="4750039" y="3896116"/>
            <a:ext cx="71082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정상적인 통신의 의미를 갖는 </a:t>
            </a:r>
            <a:endParaRPr kumimoji="1"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kumimoji="1" lang="en-US" altLang="ko-KR" sz="3600" b="1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2XX</a:t>
            </a:r>
            <a:r>
              <a:rPr kumimoji="1" lang="ko-KR" altLang="en-US" sz="3600" b="1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코드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필터링 수행</a:t>
            </a:r>
            <a:endParaRPr kumimoji="1" lang="ko-Kore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양쪽 모서리가 둥근 사각형 28">
            <a:extLst>
              <a:ext uri="{FF2B5EF4-FFF2-40B4-BE49-F238E27FC236}">
                <a16:creationId xmlns:a16="http://schemas.microsoft.com/office/drawing/2014/main" id="{818F2957-7148-A028-3081-0384003ECCBD}"/>
              </a:ext>
            </a:extLst>
          </p:cNvPr>
          <p:cNvSpPr/>
          <p:nvPr/>
        </p:nvSpPr>
        <p:spPr>
          <a:xfrm flipV="1">
            <a:off x="883899" y="1523488"/>
            <a:ext cx="3700627" cy="4745258"/>
          </a:xfrm>
          <a:prstGeom prst="round2SameRect">
            <a:avLst>
              <a:gd name="adj1" fmla="val 4579"/>
              <a:gd name="adj2" fmla="val 5372"/>
            </a:avLst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33B84B8-D42D-2412-5F93-392A159ED634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DDC59-D847-414D-EB99-CF39F288E0A9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856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8 -0.00139 L 0.41159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95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21EDBF5-FED3-BBD2-D386-F014376BA9F9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75D9C-C016-ED85-2C1C-E57933E2B31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BFE3FE-3E82-29EB-B3BD-FB53AF635172}"/>
              </a:ext>
            </a:extLst>
          </p:cNvPr>
          <p:cNvSpPr txBox="1"/>
          <p:nvPr/>
        </p:nvSpPr>
        <p:spPr>
          <a:xfrm>
            <a:off x="536696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3000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5B4DA7-9016-0683-AAD4-4051BA904ECF}"/>
              </a:ext>
            </a:extLst>
          </p:cNvPr>
          <p:cNvSpPr txBox="1"/>
          <p:nvPr/>
        </p:nvSpPr>
        <p:spPr>
          <a:xfrm>
            <a:off x="302381" y="-553998"/>
            <a:ext cx="382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AFD63A1-4AF1-F38C-EFF8-F5024F2C4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78815"/>
              </p:ext>
            </p:extLst>
          </p:nvPr>
        </p:nvGraphicFramePr>
        <p:xfrm>
          <a:off x="1702420" y="1618579"/>
          <a:ext cx="3536690" cy="28320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8345">
                  <a:extLst>
                    <a:ext uri="{9D8B030D-6E8A-4147-A177-3AD203B41FA5}">
                      <a16:colId xmlns:a16="http://schemas.microsoft.com/office/drawing/2014/main" val="3792395641"/>
                    </a:ext>
                  </a:extLst>
                </a:gridCol>
                <a:gridCol w="1768345">
                  <a:extLst>
                    <a:ext uri="{9D8B030D-6E8A-4147-A177-3AD203B41FA5}">
                      <a16:colId xmlns:a16="http://schemas.microsoft.com/office/drawing/2014/main" val="1624688121"/>
                    </a:ext>
                  </a:extLst>
                </a:gridCol>
              </a:tblGrid>
              <a:tr h="40458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log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29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9065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user_uuid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503567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239426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timestamp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61424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11990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response_code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int64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73690"/>
                  </a:ext>
                </a:extLst>
              </a:tr>
              <a:tr h="40458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method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0314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4DEE251E-E0F4-2DB4-9D3B-BD253FB5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05119"/>
              </p:ext>
            </p:extLst>
          </p:nvPr>
        </p:nvGraphicFramePr>
        <p:xfrm>
          <a:off x="6979715" y="1618576"/>
          <a:ext cx="353669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8345">
                  <a:extLst>
                    <a:ext uri="{9D8B030D-6E8A-4147-A177-3AD203B41FA5}">
                      <a16:colId xmlns:a16="http://schemas.microsoft.com/office/drawing/2014/main" val="3792395641"/>
                    </a:ext>
                  </a:extLst>
                </a:gridCol>
                <a:gridCol w="1768345">
                  <a:extLst>
                    <a:ext uri="{9D8B030D-6E8A-4147-A177-3AD203B41FA5}">
                      <a16:colId xmlns:a16="http://schemas.microsoft.com/office/drawing/2014/main" val="162468812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log_df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29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9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user_uuid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50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23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path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81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query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7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method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076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/>
                        <a:t>response_code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object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6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timestamp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datetime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82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datetime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5277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26A29A7-C1ED-3D61-0C71-D30B103C2020}"/>
              </a:ext>
            </a:extLst>
          </p:cNvPr>
          <p:cNvGrpSpPr/>
          <p:nvPr/>
        </p:nvGrpSpPr>
        <p:grpSpPr>
          <a:xfrm>
            <a:off x="6979718" y="2406408"/>
            <a:ext cx="3536687" cy="1064034"/>
            <a:chOff x="7065062" y="2548052"/>
            <a:chExt cx="3536687" cy="1064034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1D140CA0-C352-D214-F86A-CC4562372FC3}"/>
                </a:ext>
              </a:extLst>
            </p:cNvPr>
            <p:cNvSpPr/>
            <p:nvPr/>
          </p:nvSpPr>
          <p:spPr>
            <a:xfrm>
              <a:off x="7065062" y="2875279"/>
              <a:ext cx="3536687" cy="736807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B5FCEA-696C-2440-838A-D4BF8C79FBCE}"/>
                </a:ext>
              </a:extLst>
            </p:cNvPr>
            <p:cNvSpPr txBox="1"/>
            <p:nvPr/>
          </p:nvSpPr>
          <p:spPr>
            <a:xfrm>
              <a:off x="8312875" y="2548052"/>
              <a:ext cx="1041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FF000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new</a:t>
              </a:r>
              <a:endParaRPr kumimoji="1" lang="ko-Kore-KR" altLang="en-US" sz="1600" dirty="0">
                <a:solidFill>
                  <a:srgbClr val="FF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87F908-C4D6-79BD-A539-58E2881B9613}"/>
              </a:ext>
            </a:extLst>
          </p:cNvPr>
          <p:cNvGrpSpPr/>
          <p:nvPr/>
        </p:nvGrpSpPr>
        <p:grpSpPr>
          <a:xfrm>
            <a:off x="6952893" y="3837928"/>
            <a:ext cx="3536687" cy="1409673"/>
            <a:chOff x="7038237" y="3979572"/>
            <a:chExt cx="3536687" cy="1409673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4E773B1-C7C6-5136-0C8B-591E7B99B614}"/>
                </a:ext>
              </a:extLst>
            </p:cNvPr>
            <p:cNvSpPr/>
            <p:nvPr/>
          </p:nvSpPr>
          <p:spPr>
            <a:xfrm>
              <a:off x="7038237" y="3979572"/>
              <a:ext cx="3536687" cy="1118208"/>
            </a:xfrm>
            <a:prstGeom prst="round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D092FF-C9A9-665D-BBD8-D9531FC0B13D}"/>
                </a:ext>
              </a:extLst>
            </p:cNvPr>
            <p:cNvSpPr txBox="1"/>
            <p:nvPr/>
          </p:nvSpPr>
          <p:spPr>
            <a:xfrm>
              <a:off x="7702379" y="5050691"/>
              <a:ext cx="226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rgbClr val="00B0F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type</a:t>
              </a:r>
              <a:r>
                <a:rPr kumimoji="1" lang="ko-KR" altLang="en-US" sz="1600" dirty="0">
                  <a:solidFill>
                    <a:srgbClr val="00B0F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1600" dirty="0">
                  <a:solidFill>
                    <a:srgbClr val="00B0F0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transform</a:t>
              </a:r>
              <a:endParaRPr kumimoji="1" lang="ko-Kore-KR" altLang="en-US" sz="1600" dirty="0">
                <a:solidFill>
                  <a:srgbClr val="00B0F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AE271F-7D6E-1464-1DF7-6EC5DDFBAF43}"/>
              </a:ext>
            </a:extLst>
          </p:cNvPr>
          <p:cNvSpPr txBox="1"/>
          <p:nvPr/>
        </p:nvSpPr>
        <p:spPr>
          <a:xfrm>
            <a:off x="1650635" y="5091499"/>
            <a:ext cx="7176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URL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path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query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나뉨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response_code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object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형 변환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Timestamp &amp; date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datetime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형 변환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0AE5ADE2-C3B7-6C3B-1200-DFA34AA2044C}"/>
              </a:ext>
            </a:extLst>
          </p:cNvPr>
          <p:cNvSpPr/>
          <p:nvPr/>
        </p:nvSpPr>
        <p:spPr>
          <a:xfrm>
            <a:off x="5396248" y="2859110"/>
            <a:ext cx="1390918" cy="798490"/>
          </a:xfrm>
          <a:prstGeom prst="rightArrow">
            <a:avLst/>
          </a:prstGeom>
          <a:solidFill>
            <a:srgbClr val="BFC1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58C34-5392-2F29-6C84-E3A577FBD92F}"/>
              </a:ext>
            </a:extLst>
          </p:cNvPr>
          <p:cNvSpPr txBox="1"/>
          <p:nvPr/>
        </p:nvSpPr>
        <p:spPr>
          <a:xfrm>
            <a:off x="883899" y="1061822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결과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40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B814ECA9-BCD7-9CB1-59FF-FD14B79307FF}"/>
              </a:ext>
            </a:extLst>
          </p:cNvPr>
          <p:cNvSpPr/>
          <p:nvPr/>
        </p:nvSpPr>
        <p:spPr>
          <a:xfrm>
            <a:off x="6255026" y="6075857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06AB20-1E98-7FAD-2E49-3B1AF2171215}"/>
              </a:ext>
            </a:extLst>
          </p:cNvPr>
          <p:cNvSpPr/>
          <p:nvPr/>
        </p:nvSpPr>
        <p:spPr>
          <a:xfrm>
            <a:off x="6255026" y="6302250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D3E4DE-DA92-C032-6371-2B57EEE1C6D7}"/>
              </a:ext>
            </a:extLst>
          </p:cNvPr>
          <p:cNvSpPr/>
          <p:nvPr/>
        </p:nvSpPr>
        <p:spPr>
          <a:xfrm>
            <a:off x="6255026" y="6528643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55C9841-11B0-14CA-5311-DD78A77894AF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42019-CC10-A110-FBAB-CFA3DA1DF75B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데이터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F562B-0A98-FBCE-C493-39AC7FCA7F97}"/>
              </a:ext>
            </a:extLst>
          </p:cNvPr>
          <p:cNvSpPr txBox="1"/>
          <p:nvPr/>
        </p:nvSpPr>
        <p:spPr>
          <a:xfrm>
            <a:off x="883899" y="1061822"/>
            <a:ext cx="636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경로 명세서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199C17D-172F-04FC-A999-101C8279E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122877"/>
              </p:ext>
            </p:extLst>
          </p:nvPr>
        </p:nvGraphicFramePr>
        <p:xfrm>
          <a:off x="2137178" y="1529481"/>
          <a:ext cx="8553747" cy="428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06">
                  <a:extLst>
                    <a:ext uri="{9D8B030D-6E8A-4147-A177-3AD203B41FA5}">
                      <a16:colId xmlns:a16="http://schemas.microsoft.com/office/drawing/2014/main" val="3179173007"/>
                    </a:ext>
                  </a:extLst>
                </a:gridCol>
                <a:gridCol w="767201">
                  <a:extLst>
                    <a:ext uri="{9D8B030D-6E8A-4147-A177-3AD203B41FA5}">
                      <a16:colId xmlns:a16="http://schemas.microsoft.com/office/drawing/2014/main" val="809601980"/>
                    </a:ext>
                  </a:extLst>
                </a:gridCol>
                <a:gridCol w="2863496">
                  <a:extLst>
                    <a:ext uri="{9D8B030D-6E8A-4147-A177-3AD203B41FA5}">
                      <a16:colId xmlns:a16="http://schemas.microsoft.com/office/drawing/2014/main" val="367005257"/>
                    </a:ext>
                  </a:extLst>
                </a:gridCol>
                <a:gridCol w="3338944">
                  <a:extLst>
                    <a:ext uri="{9D8B030D-6E8A-4147-A177-3AD203B41FA5}">
                      <a16:colId xmlns:a16="http://schemas.microsoft.com/office/drawing/2014/main" val="1401075917"/>
                    </a:ext>
                  </a:extLst>
                </a:gridCol>
              </a:tblGrid>
              <a:tr h="30926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Path</a:t>
                      </a:r>
                      <a:endParaRPr lang="ko-Kore-KR" altLang="en-US" sz="13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rgbClr val="49A0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Method</a:t>
                      </a:r>
                      <a:endParaRPr lang="ko-Kore-KR" altLang="en-US" sz="13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rgbClr val="49A0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트리거</a:t>
                      </a:r>
                    </a:p>
                  </a:txBody>
                  <a:tcPr>
                    <a:solidFill>
                      <a:srgbClr val="49A0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>
                    <a:solidFill>
                      <a:srgbClr val="49A0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59503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메뉴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채용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’ 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채용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 리스트 조회 페이지 경로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19381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/jobs/</a:t>
                      </a:r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job_title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채용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정보 검색에서 필터 조건 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필터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적용 검색 결과 응답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495533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</a:t>
                      </a:r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id_title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공고 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공고의 세부 내용 조회 페이지 경로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51942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Jobs/id/apply/step1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‘jobs/id/</a:t>
                      </a:r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id_title</a:t>
                      </a:r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’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에서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지원하기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’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지원서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입력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 정보 입력 페이지 경로</a:t>
                      </a:r>
                      <a:b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기본정보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경력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학력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프로젝트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전문 분야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12319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/jobs/id/apply/step1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POST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‘jobs/id/apply/step1’ 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내용을 기입 후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다음 단계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＇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클릭 시</a:t>
                      </a:r>
                      <a:endParaRPr lang="en-US" altLang="ko-Kore-KR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‘jobs/id/apply/step1’ </a:t>
                      </a:r>
                      <a:r>
                        <a:rPr lang="ko-Kore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단계에서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입력한 지원서 내용을 서버에 저장하는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41536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Jobs/id/apply/step2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jobs/id/apply/step2’ 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내용을 기입 후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다음 단계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’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 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지원서 입력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 정보 입력 페이지 경로</a:t>
                      </a:r>
                      <a:b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 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받은 추천서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수상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자격증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언어 등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89636"/>
                  </a:ext>
                </a:extLst>
              </a:tr>
              <a:tr h="567938">
                <a:tc>
                  <a:txBody>
                    <a:bodyPr/>
                    <a:lstStyle/>
                    <a:p>
                      <a:r>
                        <a:rPr lang="en-US" altLang="ko-Kore-KR" sz="1000" b="0" i="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/j</a:t>
                      </a:r>
                      <a:r>
                        <a:rPr lang="en-US" altLang="ko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obs/id/apply/step4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POST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000" b="0" i="0" kern="1200" dirty="0" err="1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  <a:r>
                        <a:rPr lang="en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/jobs/id/apply/step4</a:t>
                      </a:r>
                      <a:r>
                        <a:rPr lang="en-US" altLang="ko-KR" sz="1000" b="0" i="0" kern="1200" dirty="0" err="1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ﾠ</a:t>
                      </a:r>
                      <a:r>
                        <a:rPr lang="en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POST</a:t>
                      </a:r>
                      <a:r>
                        <a:rPr lang="en-US" altLang="ko-KR" sz="1000" b="0" i="0" kern="1200" dirty="0" err="1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ﾠ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en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jobs/id/apply/step4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내용을 기입 후 지원서 제출 클릭 시</a:t>
                      </a:r>
                      <a:endParaRPr lang="ko-Kore-KR" altLang="en-US" sz="10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‘</a:t>
                      </a:r>
                      <a:r>
                        <a:rPr lang="en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jobs/id/apply/step4 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단계에서 입력한 지원서 내용을 서버에 저장하는 </a:t>
                      </a:r>
                      <a:r>
                        <a:rPr lang="en" altLang="ko-Kore-KR" sz="10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API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223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9F0575-4CB0-63F3-E2CC-92CE56B9987F}"/>
              </a:ext>
            </a:extLst>
          </p:cNvPr>
          <p:cNvSpPr/>
          <p:nvPr/>
        </p:nvSpPr>
        <p:spPr>
          <a:xfrm>
            <a:off x="2137176" y="1838994"/>
            <a:ext cx="8535371" cy="559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1CC71-DD2D-C4D4-F63B-4258F78E7CA4}"/>
              </a:ext>
            </a:extLst>
          </p:cNvPr>
          <p:cNvSpPr/>
          <p:nvPr/>
        </p:nvSpPr>
        <p:spPr>
          <a:xfrm>
            <a:off x="2137177" y="5236620"/>
            <a:ext cx="8535371" cy="559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1504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4399F58-E75B-42E0-8DE3-E8532C945706}"/>
              </a:ext>
            </a:extLst>
          </p:cNvPr>
          <p:cNvSpPr/>
          <p:nvPr/>
        </p:nvSpPr>
        <p:spPr>
          <a:xfrm>
            <a:off x="-11879657" y="-1863901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050A-B5DF-3BA7-3F4C-724725BF607A}"/>
              </a:ext>
            </a:extLst>
          </p:cNvPr>
          <p:cNvSpPr txBox="1"/>
          <p:nvPr/>
        </p:nvSpPr>
        <p:spPr>
          <a:xfrm>
            <a:off x="44166" y="303108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0A2F6-A19E-EC06-0FCE-5333AB0610BA}"/>
              </a:ext>
            </a:extLst>
          </p:cNvPr>
          <p:cNvSpPr txBox="1"/>
          <p:nvPr/>
        </p:nvSpPr>
        <p:spPr>
          <a:xfrm>
            <a:off x="-234315" y="-553998"/>
            <a:ext cx="382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30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퍼널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사다리꼴[T] 10">
            <a:extLst>
              <a:ext uri="{FF2B5EF4-FFF2-40B4-BE49-F238E27FC236}">
                <a16:creationId xmlns:a16="http://schemas.microsoft.com/office/drawing/2014/main" id="{C757850E-6202-A1E2-BA56-BA448317C973}"/>
              </a:ext>
            </a:extLst>
          </p:cNvPr>
          <p:cNvSpPr/>
          <p:nvPr/>
        </p:nvSpPr>
        <p:spPr>
          <a:xfrm flipV="1">
            <a:off x="4511476" y="4403789"/>
            <a:ext cx="3161419" cy="1223175"/>
          </a:xfrm>
          <a:prstGeom prst="trapezoid">
            <a:avLst>
              <a:gd name="adj" fmla="val 57000"/>
            </a:avLst>
          </a:prstGeom>
          <a:solidFill>
            <a:srgbClr val="B8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2D1EE-DE4A-162C-125A-7E8570538FC7}"/>
              </a:ext>
            </a:extLst>
          </p:cNvPr>
          <p:cNvSpPr txBox="1"/>
          <p:nvPr/>
        </p:nvSpPr>
        <p:spPr>
          <a:xfrm>
            <a:off x="4344748" y="4768303"/>
            <a:ext cx="3484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000" b="1" dirty="0">
                <a:solidFill>
                  <a:srgbClr val="75838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</a:t>
            </a:r>
            <a:r>
              <a:rPr kumimoji="1" lang="en-US" altLang="ko-Kore-KR" sz="3000" b="1" dirty="0">
                <a:solidFill>
                  <a:srgbClr val="75838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ore-KR" altLang="en-US" sz="3000" b="1" dirty="0">
                <a:solidFill>
                  <a:srgbClr val="75838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제출</a:t>
            </a:r>
          </a:p>
        </p:txBody>
      </p:sp>
      <p:sp>
        <p:nvSpPr>
          <p:cNvPr id="15" name="사다리꼴[T] 14">
            <a:extLst>
              <a:ext uri="{FF2B5EF4-FFF2-40B4-BE49-F238E27FC236}">
                <a16:creationId xmlns:a16="http://schemas.microsoft.com/office/drawing/2014/main" id="{C7AA8885-651A-441A-A05C-E5B52332A64F}"/>
              </a:ext>
            </a:extLst>
          </p:cNvPr>
          <p:cNvSpPr/>
          <p:nvPr/>
        </p:nvSpPr>
        <p:spPr>
          <a:xfrm flipV="1">
            <a:off x="3718075" y="2969744"/>
            <a:ext cx="4771597" cy="1223175"/>
          </a:xfrm>
          <a:prstGeom prst="trapezoid">
            <a:avLst>
              <a:gd name="adj" fmla="val 57000"/>
            </a:avLst>
          </a:prstGeom>
          <a:solidFill>
            <a:srgbClr val="3A94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15840A-3532-E6C2-9FA2-12951CBD965E}"/>
              </a:ext>
            </a:extLst>
          </p:cNvPr>
          <p:cNvSpPr txBox="1"/>
          <p:nvPr/>
        </p:nvSpPr>
        <p:spPr>
          <a:xfrm>
            <a:off x="4427995" y="3334258"/>
            <a:ext cx="3351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b="1" dirty="0">
                <a:solidFill>
                  <a:srgbClr val="D5F1F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endParaRPr kumimoji="1" lang="ko-Kore-KR" altLang="en-US" sz="3000" b="1" dirty="0">
              <a:solidFill>
                <a:srgbClr val="D5F1F4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" name="사다리꼴[T] 17">
            <a:extLst>
              <a:ext uri="{FF2B5EF4-FFF2-40B4-BE49-F238E27FC236}">
                <a16:creationId xmlns:a16="http://schemas.microsoft.com/office/drawing/2014/main" id="{75FED5ED-21B3-CDA8-A615-608390A256CB}"/>
              </a:ext>
            </a:extLst>
          </p:cNvPr>
          <p:cNvSpPr/>
          <p:nvPr/>
        </p:nvSpPr>
        <p:spPr>
          <a:xfrm flipV="1">
            <a:off x="2908188" y="1535699"/>
            <a:ext cx="6375621" cy="1223175"/>
          </a:xfrm>
          <a:prstGeom prst="trapezoid">
            <a:avLst>
              <a:gd name="adj" fmla="val 57000"/>
            </a:avLst>
          </a:prstGeom>
          <a:solidFill>
            <a:srgbClr val="4B5D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B8CCA-46B4-23B2-AA72-FF8A03147549}"/>
              </a:ext>
            </a:extLst>
          </p:cNvPr>
          <p:cNvSpPr txBox="1"/>
          <p:nvPr/>
        </p:nvSpPr>
        <p:spPr>
          <a:xfrm>
            <a:off x="4420647" y="1900213"/>
            <a:ext cx="3332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000" b="1" dirty="0">
                <a:solidFill>
                  <a:srgbClr val="D5F1F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</a:t>
            </a:r>
            <a:r>
              <a:rPr kumimoji="1" lang="ko-KR" altLang="en-US" sz="3000" b="1" dirty="0">
                <a:solidFill>
                  <a:srgbClr val="D5F1F4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문</a:t>
            </a:r>
            <a:endParaRPr kumimoji="1" lang="ko-Kore-KR" altLang="en-US" sz="3000" b="1" dirty="0">
              <a:solidFill>
                <a:srgbClr val="D5F1F4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원형 화살표[C] 23">
            <a:extLst>
              <a:ext uri="{FF2B5EF4-FFF2-40B4-BE49-F238E27FC236}">
                <a16:creationId xmlns:a16="http://schemas.microsoft.com/office/drawing/2014/main" id="{5D35D9DB-DE95-4F5C-09F1-734C9E57E859}"/>
              </a:ext>
            </a:extLst>
          </p:cNvPr>
          <p:cNvSpPr/>
          <p:nvPr/>
        </p:nvSpPr>
        <p:spPr>
          <a:xfrm rot="7271898">
            <a:off x="7666202" y="1826801"/>
            <a:ext cx="2071128" cy="2159086"/>
          </a:xfrm>
          <a:prstGeom prst="circular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원형 화살표[C] 24">
            <a:extLst>
              <a:ext uri="{FF2B5EF4-FFF2-40B4-BE49-F238E27FC236}">
                <a16:creationId xmlns:a16="http://schemas.microsoft.com/office/drawing/2014/main" id="{825DAAAE-1ADD-CF2C-DADF-12F2AC6DC96D}"/>
              </a:ext>
            </a:extLst>
          </p:cNvPr>
          <p:cNvSpPr/>
          <p:nvPr/>
        </p:nvSpPr>
        <p:spPr>
          <a:xfrm rot="7271898">
            <a:off x="6696824" y="3636321"/>
            <a:ext cx="2071128" cy="2159086"/>
          </a:xfrm>
          <a:prstGeom prst="circular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A7C52-3134-A282-64EC-2D4A84D1AB1F}"/>
              </a:ext>
            </a:extLst>
          </p:cNvPr>
          <p:cNvSpPr txBox="1"/>
          <p:nvPr/>
        </p:nvSpPr>
        <p:spPr>
          <a:xfrm>
            <a:off x="9459050" y="2758874"/>
            <a:ext cx="1887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73.5%</a:t>
            </a:r>
            <a:endParaRPr kumimoji="1" lang="ko-Kore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F8A640-6630-D251-2AF4-06548F655BB9}"/>
              </a:ext>
            </a:extLst>
          </p:cNvPr>
          <p:cNvSpPr txBox="1"/>
          <p:nvPr/>
        </p:nvSpPr>
        <p:spPr>
          <a:xfrm>
            <a:off x="8489672" y="4768303"/>
            <a:ext cx="1887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61.2%</a:t>
            </a:r>
            <a:endParaRPr kumimoji="1" lang="ko-Kore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193B7C3-7EEF-21BA-81CB-C24B54DA1E47}"/>
              </a:ext>
            </a:extLst>
          </p:cNvPr>
          <p:cNvCxnSpPr/>
          <p:nvPr/>
        </p:nvCxnSpPr>
        <p:spPr>
          <a:xfrm>
            <a:off x="1801504" y="2177212"/>
            <a:ext cx="1106684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2801E006-2F2F-F6B0-1484-D0D2F1F7936B}"/>
              </a:ext>
            </a:extLst>
          </p:cNvPr>
          <p:cNvCxnSpPr>
            <a:cxnSpLocks/>
          </p:cNvCxnSpPr>
          <p:nvPr/>
        </p:nvCxnSpPr>
        <p:spPr>
          <a:xfrm>
            <a:off x="1801504" y="3637522"/>
            <a:ext cx="1916571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C9DAA32-B54F-972A-FDEB-05EB643D43D4}"/>
              </a:ext>
            </a:extLst>
          </p:cNvPr>
          <p:cNvCxnSpPr>
            <a:cxnSpLocks/>
          </p:cNvCxnSpPr>
          <p:nvPr/>
        </p:nvCxnSpPr>
        <p:spPr>
          <a:xfrm>
            <a:off x="1801504" y="5111480"/>
            <a:ext cx="2838735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23DBB5D-EB38-5CDA-FE8E-D2EBDF0F3977}"/>
              </a:ext>
            </a:extLst>
          </p:cNvPr>
          <p:cNvSpPr txBox="1"/>
          <p:nvPr/>
        </p:nvSpPr>
        <p:spPr>
          <a:xfrm>
            <a:off x="1719909" y="1802733"/>
            <a:ext cx="1269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21,333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8" name="그래픽 37" descr="문서 윤곽선">
            <a:extLst>
              <a:ext uri="{FF2B5EF4-FFF2-40B4-BE49-F238E27FC236}">
                <a16:creationId xmlns:a16="http://schemas.microsoft.com/office/drawing/2014/main" id="{A57AB966-B34F-53D4-3700-C4639A6C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119" y="4551885"/>
            <a:ext cx="559595" cy="559595"/>
          </a:xfrm>
          <a:prstGeom prst="rect">
            <a:avLst/>
          </a:prstGeom>
        </p:spPr>
      </p:pic>
      <p:pic>
        <p:nvPicPr>
          <p:cNvPr id="39" name="그래픽 38" descr="돋보기 윤곽선">
            <a:extLst>
              <a:ext uri="{FF2B5EF4-FFF2-40B4-BE49-F238E27FC236}">
                <a16:creationId xmlns:a16="http://schemas.microsoft.com/office/drawing/2014/main" id="{496FD5B5-7FC0-64F9-C95D-04E78B353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119" y="3117840"/>
            <a:ext cx="559595" cy="559595"/>
          </a:xfrm>
          <a:prstGeom prst="rect">
            <a:avLst/>
          </a:prstGeom>
        </p:spPr>
      </p:pic>
      <p:pic>
        <p:nvPicPr>
          <p:cNvPr id="40" name="그래픽 39" descr="문이 열려 있음 윤곽선">
            <a:extLst>
              <a:ext uri="{FF2B5EF4-FFF2-40B4-BE49-F238E27FC236}">
                <a16:creationId xmlns:a16="http://schemas.microsoft.com/office/drawing/2014/main" id="{5D0121F7-4E29-D85E-D365-2A1DC247AF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119" y="1610853"/>
            <a:ext cx="559595" cy="5595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55A415-8770-AD1B-65E9-57B57091A71F}"/>
              </a:ext>
            </a:extLst>
          </p:cNvPr>
          <p:cNvSpPr txBox="1"/>
          <p:nvPr/>
        </p:nvSpPr>
        <p:spPr>
          <a:xfrm>
            <a:off x="1719909" y="2281448"/>
            <a:ext cx="1269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100%</a:t>
            </a:r>
            <a:endParaRPr kumimoji="1" lang="ko-Kore-KR" altLang="en-US" sz="23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087AA-CA09-D0D3-9A86-92730BBEEF8C}"/>
              </a:ext>
            </a:extLst>
          </p:cNvPr>
          <p:cNvSpPr txBox="1"/>
          <p:nvPr/>
        </p:nvSpPr>
        <p:spPr>
          <a:xfrm>
            <a:off x="1719909" y="3247958"/>
            <a:ext cx="1269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15,687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33C33-DDC3-043C-49FD-1464A990C6F9}"/>
              </a:ext>
            </a:extLst>
          </p:cNvPr>
          <p:cNvSpPr txBox="1"/>
          <p:nvPr/>
        </p:nvSpPr>
        <p:spPr>
          <a:xfrm>
            <a:off x="1719909" y="3726673"/>
            <a:ext cx="1269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74%</a:t>
            </a:r>
            <a:endParaRPr kumimoji="1" lang="ko-Kore-KR" altLang="en-US" sz="23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696494-30A3-ED39-9776-F98579E8504A}"/>
              </a:ext>
            </a:extLst>
          </p:cNvPr>
          <p:cNvSpPr txBox="1"/>
          <p:nvPr/>
        </p:nvSpPr>
        <p:spPr>
          <a:xfrm>
            <a:off x="1719909" y="4693183"/>
            <a:ext cx="1269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9,608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</a:t>
            </a:r>
            <a:endParaRPr kumimoji="1" lang="ko-Kore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F1F70-E767-8844-62C0-C4817C1209AD}"/>
              </a:ext>
            </a:extLst>
          </p:cNvPr>
          <p:cNvSpPr txBox="1"/>
          <p:nvPr/>
        </p:nvSpPr>
        <p:spPr>
          <a:xfrm>
            <a:off x="1719909" y="5171898"/>
            <a:ext cx="12698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45%</a:t>
            </a:r>
            <a:endParaRPr kumimoji="1" lang="ko-Kore-KR" altLang="en-US" sz="23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E8AE5-D3F6-8482-A042-7284983B9B3C}"/>
              </a:ext>
            </a:extLst>
          </p:cNvPr>
          <p:cNvSpPr txBox="1"/>
          <p:nvPr/>
        </p:nvSpPr>
        <p:spPr>
          <a:xfrm>
            <a:off x="3830197" y="1075172"/>
            <a:ext cx="45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스페이스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펀치 사용자 서비스 여정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퍼널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56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37" grpId="0"/>
      <p:bldP spid="43" grpId="0"/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277B054-9A06-446C-3698-ABD71C6614DF}"/>
              </a:ext>
            </a:extLst>
          </p:cNvPr>
          <p:cNvSpPr/>
          <p:nvPr/>
        </p:nvSpPr>
        <p:spPr>
          <a:xfrm>
            <a:off x="889923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37082-1033-335B-894C-85F19AABFF64}"/>
              </a:ext>
            </a:extLst>
          </p:cNvPr>
          <p:cNvSpPr txBox="1"/>
          <p:nvPr/>
        </p:nvSpPr>
        <p:spPr>
          <a:xfrm>
            <a:off x="1867038" y="1490008"/>
            <a:ext cx="291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04</a:t>
            </a:r>
            <a:endParaRPr kumimoji="1" lang="ko-Kore-KR" altLang="en-US" sz="12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1237-312F-874D-06D7-68D60BD8AF49}"/>
              </a:ext>
            </a:extLst>
          </p:cNvPr>
          <p:cNvSpPr txBox="1"/>
          <p:nvPr/>
        </p:nvSpPr>
        <p:spPr>
          <a:xfrm>
            <a:off x="1213656" y="3374551"/>
            <a:ext cx="4222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문제 정의</a:t>
            </a:r>
            <a:endParaRPr kumimoji="1" lang="ko-Kore-KR" altLang="en-US" sz="6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CCDC4-A324-6D89-05AA-ACFB6E30D67A}"/>
              </a:ext>
            </a:extLst>
          </p:cNvPr>
          <p:cNvSpPr txBox="1"/>
          <p:nvPr/>
        </p:nvSpPr>
        <p:spPr>
          <a:xfrm>
            <a:off x="6214849" y="2182505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현황 분석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A4557-6678-AD4C-F266-6D26E1203A94}"/>
              </a:ext>
            </a:extLst>
          </p:cNvPr>
          <p:cNvSpPr txBox="1"/>
          <p:nvPr/>
        </p:nvSpPr>
        <p:spPr>
          <a:xfrm>
            <a:off x="6214849" y="3097552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8C38-DFA1-ABCA-1101-5D941724D051}"/>
              </a:ext>
            </a:extLst>
          </p:cNvPr>
          <p:cNvSpPr txBox="1"/>
          <p:nvPr/>
        </p:nvSpPr>
        <p:spPr>
          <a:xfrm>
            <a:off x="6214849" y="4012599"/>
            <a:ext cx="6367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28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7FB75-B41B-E3B6-2FE9-7683B47159BD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A8F8D-5A7D-301E-4726-5234F35181ED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DAD41-8DDA-AF74-C823-116C4BBE1F16}"/>
              </a:ext>
            </a:extLst>
          </p:cNvPr>
          <p:cNvSpPr txBox="1"/>
          <p:nvPr/>
        </p:nvSpPr>
        <p:spPr>
          <a:xfrm>
            <a:off x="4815087" y="806081"/>
            <a:ext cx="2555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Path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별 개수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Top 10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E9D10-1CA1-F5CD-8207-1B88ED1D0FFA}"/>
              </a:ext>
            </a:extLst>
          </p:cNvPr>
          <p:cNvSpPr txBox="1"/>
          <p:nvPr/>
        </p:nvSpPr>
        <p:spPr>
          <a:xfrm>
            <a:off x="1884644" y="580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8007036-DBB4-FB3C-B863-D6AE16E0110C}"/>
              </a:ext>
            </a:extLst>
          </p:cNvPr>
          <p:cNvGrpSpPr/>
          <p:nvPr/>
        </p:nvGrpSpPr>
        <p:grpSpPr>
          <a:xfrm>
            <a:off x="1500938" y="5943912"/>
            <a:ext cx="9801139" cy="276999"/>
            <a:chOff x="1265662" y="6216117"/>
            <a:chExt cx="9801139" cy="27699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D366ECA-7213-F84E-DF36-4DC173583586}"/>
                </a:ext>
              </a:extLst>
            </p:cNvPr>
            <p:cNvSpPr txBox="1"/>
            <p:nvPr/>
          </p:nvSpPr>
          <p:spPr>
            <a:xfrm>
              <a:off x="1265662" y="6216117"/>
              <a:ext cx="851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22C054-9339-30DE-D963-0C460E68E70F}"/>
                </a:ext>
              </a:extLst>
            </p:cNvPr>
            <p:cNvSpPr txBox="1"/>
            <p:nvPr/>
          </p:nvSpPr>
          <p:spPr>
            <a:xfrm>
              <a:off x="2544537" y="6216117"/>
              <a:ext cx="1140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7A47FF-2F3A-E2FE-6A2B-6AC686281032}"/>
                </a:ext>
              </a:extLst>
            </p:cNvPr>
            <p:cNvSpPr txBox="1"/>
            <p:nvPr/>
          </p:nvSpPr>
          <p:spPr>
            <a:xfrm>
              <a:off x="3980642" y="6216117"/>
              <a:ext cx="1140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E54A53-F262-2EA7-95DD-BFAC7AE731AC}"/>
                </a:ext>
              </a:extLst>
            </p:cNvPr>
            <p:cNvSpPr txBox="1"/>
            <p:nvPr/>
          </p:nvSpPr>
          <p:spPr>
            <a:xfrm>
              <a:off x="5420769" y="6216117"/>
              <a:ext cx="1140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788BBF-1DB5-81B0-67BF-8D5F21B7953D}"/>
                </a:ext>
              </a:extLst>
            </p:cNvPr>
            <p:cNvSpPr txBox="1"/>
            <p:nvPr/>
          </p:nvSpPr>
          <p:spPr>
            <a:xfrm>
              <a:off x="672224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1A644AC-4DAC-CC80-ACC8-A6F5A703A19B}"/>
                </a:ext>
              </a:extLst>
            </p:cNvPr>
            <p:cNvSpPr txBox="1"/>
            <p:nvPr/>
          </p:nvSpPr>
          <p:spPr>
            <a:xfrm>
              <a:off x="816300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AD0B163-9544-5255-CB6F-19B230EE35C3}"/>
                </a:ext>
              </a:extLst>
            </p:cNvPr>
            <p:cNvSpPr txBox="1"/>
            <p:nvPr/>
          </p:nvSpPr>
          <p:spPr>
            <a:xfrm>
              <a:off x="962604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42E1AB2-ABC1-70F6-2F3E-42ABDAD0B053}"/>
              </a:ext>
            </a:extLst>
          </p:cNvPr>
          <p:cNvSpPr txBox="1"/>
          <p:nvPr/>
        </p:nvSpPr>
        <p:spPr>
          <a:xfrm>
            <a:off x="360199" y="1349076"/>
            <a:ext cx="1572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/jobs/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job_title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77DD60D-5E7B-1FB1-30AC-9778CE22C135}"/>
              </a:ext>
            </a:extLst>
          </p:cNvPr>
          <p:cNvSpPr txBox="1"/>
          <p:nvPr/>
        </p:nvSpPr>
        <p:spPr>
          <a:xfrm>
            <a:off x="438049" y="1812830"/>
            <a:ext cx="148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jobs/id/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id_title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8ED62EB-44FC-D4BD-C571-9F48E627137F}"/>
              </a:ext>
            </a:extLst>
          </p:cNvPr>
          <p:cNvSpPr txBox="1"/>
          <p:nvPr/>
        </p:nvSpPr>
        <p:spPr>
          <a:xfrm>
            <a:off x="190515" y="2278921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/users/id/template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18A8EF6-32CA-9BCF-DA62-E4236690C2D2}"/>
              </a:ext>
            </a:extLst>
          </p:cNvPr>
          <p:cNvSpPr txBox="1"/>
          <p:nvPr/>
        </p:nvSpPr>
        <p:spPr>
          <a:xfrm>
            <a:off x="190515" y="2747896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/jobs/id/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other_jobs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DED4D49-BE1F-E362-7C5B-03722991A495}"/>
              </a:ext>
            </a:extLst>
          </p:cNvPr>
          <p:cNvSpPr txBox="1"/>
          <p:nvPr/>
        </p:nvSpPr>
        <p:spPr>
          <a:xfrm>
            <a:off x="810111" y="3212868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user_id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0FD1D-1461-D6E1-DA00-E6DD7825E607}"/>
              </a:ext>
            </a:extLst>
          </p:cNvPr>
          <p:cNvSpPr txBox="1"/>
          <p:nvPr/>
        </p:nvSpPr>
        <p:spPr>
          <a:xfrm>
            <a:off x="-73435" y="3674234"/>
            <a:ext cx="1985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recommend_specialty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1AA092A-4FAA-2BE9-9D1B-DFEC5B6C229A}"/>
              </a:ext>
            </a:extLst>
          </p:cNvPr>
          <p:cNvSpPr txBox="1"/>
          <p:nvPr/>
        </p:nvSpPr>
        <p:spPr>
          <a:xfrm>
            <a:off x="810111" y="4142365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suggest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6FE6CE9-F05A-6C4E-7A18-CDA9710C60F5}"/>
              </a:ext>
            </a:extLst>
          </p:cNvPr>
          <p:cNvSpPr txBox="1"/>
          <p:nvPr/>
        </p:nvSpPr>
        <p:spPr>
          <a:xfrm>
            <a:off x="-5709" y="4604179"/>
            <a:ext cx="191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companies/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company_id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3755249-6614-8F78-49A3-805E4F161DE9}"/>
              </a:ext>
            </a:extLst>
          </p:cNvPr>
          <p:cNvSpPr txBox="1"/>
          <p:nvPr/>
        </p:nvSpPr>
        <p:spPr>
          <a:xfrm>
            <a:off x="810111" y="5517654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jobs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7EE2829-C227-0FD0-041C-64C454098F6A}"/>
              </a:ext>
            </a:extLst>
          </p:cNvPr>
          <p:cNvSpPr txBox="1"/>
          <p:nvPr/>
        </p:nvSpPr>
        <p:spPr>
          <a:xfrm>
            <a:off x="190515" y="5072498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/companies/id/view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C3566EE-C4EB-BD32-390C-2303B171769F}"/>
              </a:ext>
            </a:extLst>
          </p:cNvPr>
          <p:cNvGrpSpPr/>
          <p:nvPr/>
        </p:nvGrpSpPr>
        <p:grpSpPr>
          <a:xfrm>
            <a:off x="3356598" y="1529759"/>
            <a:ext cx="7283955" cy="4450141"/>
            <a:chOff x="3121322" y="1430511"/>
            <a:chExt cx="7283955" cy="4821594"/>
          </a:xfrm>
        </p:grpSpPr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9698BEF5-A86F-5DA5-B935-ED97A1113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322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25AC06ED-6693-744C-EA39-6F0AB2038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557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4FCEAA7-30DA-93BA-F08B-6CF5EF319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946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99AD335E-4A9A-6121-CF21-6F1BB66EE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2621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0675FC06-6C0F-6D50-0ED5-F98B565CD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045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A03236E1-05F8-E5FA-35FA-79BB3189B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277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3A22EDD-616C-477C-03AA-D431416A83F3}"/>
              </a:ext>
            </a:extLst>
          </p:cNvPr>
          <p:cNvSpPr/>
          <p:nvPr/>
        </p:nvSpPr>
        <p:spPr>
          <a:xfrm>
            <a:off x="1932475" y="2752081"/>
            <a:ext cx="7681755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39D3A9D-05BD-0E73-32F2-CCE4D330C2BB}"/>
              </a:ext>
            </a:extLst>
          </p:cNvPr>
          <p:cNvSpPr/>
          <p:nvPr/>
        </p:nvSpPr>
        <p:spPr>
          <a:xfrm>
            <a:off x="1932475" y="3684056"/>
            <a:ext cx="5446671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E3A380D-0E0A-C5D3-D47D-B492B4A319AB}"/>
              </a:ext>
            </a:extLst>
          </p:cNvPr>
          <p:cNvSpPr/>
          <p:nvPr/>
        </p:nvSpPr>
        <p:spPr>
          <a:xfrm>
            <a:off x="1939479" y="4610878"/>
            <a:ext cx="4545227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5770B54-A2B0-C5B8-D79E-F65998971DE0}"/>
              </a:ext>
            </a:extLst>
          </p:cNvPr>
          <p:cNvSpPr/>
          <p:nvPr/>
        </p:nvSpPr>
        <p:spPr>
          <a:xfrm>
            <a:off x="1932477" y="5518121"/>
            <a:ext cx="3439688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103EBB2-B3E5-C674-B1A8-4F798BA50A26}"/>
              </a:ext>
            </a:extLst>
          </p:cNvPr>
          <p:cNvSpPr/>
          <p:nvPr/>
        </p:nvSpPr>
        <p:spPr>
          <a:xfrm>
            <a:off x="1932475" y="1820280"/>
            <a:ext cx="8670413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8A31A0-BDE3-57C9-707B-5941E2F037B8}"/>
              </a:ext>
            </a:extLst>
          </p:cNvPr>
          <p:cNvSpPr/>
          <p:nvPr/>
        </p:nvSpPr>
        <p:spPr>
          <a:xfrm>
            <a:off x="1932475" y="2285620"/>
            <a:ext cx="8502017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638641-AB8B-3230-DFA1-D95E7E27565E}"/>
              </a:ext>
            </a:extLst>
          </p:cNvPr>
          <p:cNvSpPr/>
          <p:nvPr/>
        </p:nvSpPr>
        <p:spPr>
          <a:xfrm>
            <a:off x="1932475" y="3217263"/>
            <a:ext cx="7607610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4845EB-C4FE-23E7-C1C6-3CEABE709B45}"/>
              </a:ext>
            </a:extLst>
          </p:cNvPr>
          <p:cNvSpPr/>
          <p:nvPr/>
        </p:nvSpPr>
        <p:spPr>
          <a:xfrm>
            <a:off x="1932477" y="4149064"/>
            <a:ext cx="4679136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D24459-E602-1257-759B-95683A37CF0D}"/>
              </a:ext>
            </a:extLst>
          </p:cNvPr>
          <p:cNvSpPr/>
          <p:nvPr/>
        </p:nvSpPr>
        <p:spPr>
          <a:xfrm>
            <a:off x="1882250" y="5076244"/>
            <a:ext cx="4416274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E0FB98-7F1D-D2AC-78FF-0AACF2511B92}"/>
              </a:ext>
            </a:extLst>
          </p:cNvPr>
          <p:cNvSpPr/>
          <p:nvPr/>
        </p:nvSpPr>
        <p:spPr>
          <a:xfrm>
            <a:off x="1932476" y="1353851"/>
            <a:ext cx="8949090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F9C593-3352-1919-B16B-7EB18CE07DEF}"/>
              </a:ext>
            </a:extLst>
          </p:cNvPr>
          <p:cNvCxnSpPr>
            <a:cxnSpLocks/>
          </p:cNvCxnSpPr>
          <p:nvPr/>
        </p:nvCxnSpPr>
        <p:spPr>
          <a:xfrm>
            <a:off x="1898751" y="5950214"/>
            <a:ext cx="9211789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2F531E-8D3D-BAF0-4787-28C7FE66E96B}"/>
              </a:ext>
            </a:extLst>
          </p:cNvPr>
          <p:cNvCxnSpPr>
            <a:cxnSpLocks/>
          </p:cNvCxnSpPr>
          <p:nvPr/>
        </p:nvCxnSpPr>
        <p:spPr>
          <a:xfrm flipV="1">
            <a:off x="1912111" y="1326086"/>
            <a:ext cx="0" cy="4641622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6BFC8E-0C9E-255D-EC5C-32CD4387796C}"/>
              </a:ext>
            </a:extLst>
          </p:cNvPr>
          <p:cNvSpPr txBox="1"/>
          <p:nvPr/>
        </p:nvSpPr>
        <p:spPr>
          <a:xfrm>
            <a:off x="0" y="984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현황 분석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50C096-C23D-C9BD-54D9-804721FD364A}"/>
              </a:ext>
            </a:extLst>
          </p:cNvPr>
          <p:cNvSpPr/>
          <p:nvPr/>
        </p:nvSpPr>
        <p:spPr>
          <a:xfrm>
            <a:off x="889923" y="-924721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22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6" grpId="0" animBg="1"/>
      <p:bldP spid="207" grpId="0" animBg="1"/>
      <p:bldP spid="208" grpId="0" animBg="1"/>
      <p:bldP spid="215" grpId="0" animBg="1"/>
      <p:bldP spid="7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7FB75-B41B-E3B6-2FE9-7683B47159BD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A8F8D-5A7D-301E-4726-5234F35181ED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DAD41-8DDA-AF74-C823-116C4BBE1F16}"/>
              </a:ext>
            </a:extLst>
          </p:cNvPr>
          <p:cNvSpPr txBox="1"/>
          <p:nvPr/>
        </p:nvSpPr>
        <p:spPr>
          <a:xfrm>
            <a:off x="4945401" y="779364"/>
            <a:ext cx="2555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Path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별 개수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Top 10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E9D10-1CA1-F5CD-8207-1B88ED1D0FFA}"/>
              </a:ext>
            </a:extLst>
          </p:cNvPr>
          <p:cNvSpPr txBox="1"/>
          <p:nvPr/>
        </p:nvSpPr>
        <p:spPr>
          <a:xfrm>
            <a:off x="1884644" y="580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B8007036-DBB4-FB3C-B863-D6AE16E0110C}"/>
              </a:ext>
            </a:extLst>
          </p:cNvPr>
          <p:cNvGrpSpPr/>
          <p:nvPr/>
        </p:nvGrpSpPr>
        <p:grpSpPr>
          <a:xfrm>
            <a:off x="1500938" y="5943912"/>
            <a:ext cx="9801139" cy="276999"/>
            <a:chOff x="1265662" y="6216117"/>
            <a:chExt cx="9801139" cy="27699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D366ECA-7213-F84E-DF36-4DC173583586}"/>
                </a:ext>
              </a:extLst>
            </p:cNvPr>
            <p:cNvSpPr txBox="1"/>
            <p:nvPr/>
          </p:nvSpPr>
          <p:spPr>
            <a:xfrm>
              <a:off x="1265662" y="6216117"/>
              <a:ext cx="851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22C054-9339-30DE-D963-0C460E68E70F}"/>
                </a:ext>
              </a:extLst>
            </p:cNvPr>
            <p:cNvSpPr txBox="1"/>
            <p:nvPr/>
          </p:nvSpPr>
          <p:spPr>
            <a:xfrm>
              <a:off x="2544537" y="6216117"/>
              <a:ext cx="1140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7A47FF-2F3A-E2FE-6A2B-6AC686281032}"/>
                </a:ext>
              </a:extLst>
            </p:cNvPr>
            <p:cNvSpPr txBox="1"/>
            <p:nvPr/>
          </p:nvSpPr>
          <p:spPr>
            <a:xfrm>
              <a:off x="3980642" y="6216117"/>
              <a:ext cx="1140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E54A53-F262-2EA7-95DD-BFAC7AE731AC}"/>
                </a:ext>
              </a:extLst>
            </p:cNvPr>
            <p:cNvSpPr txBox="1"/>
            <p:nvPr/>
          </p:nvSpPr>
          <p:spPr>
            <a:xfrm>
              <a:off x="5420769" y="6216117"/>
              <a:ext cx="1140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788BBF-1DB5-81B0-67BF-8D5F21B7953D}"/>
                </a:ext>
              </a:extLst>
            </p:cNvPr>
            <p:cNvSpPr txBox="1"/>
            <p:nvPr/>
          </p:nvSpPr>
          <p:spPr>
            <a:xfrm>
              <a:off x="672224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1A644AC-4DAC-CC80-ACC8-A6F5A703A19B}"/>
                </a:ext>
              </a:extLst>
            </p:cNvPr>
            <p:cNvSpPr txBox="1"/>
            <p:nvPr/>
          </p:nvSpPr>
          <p:spPr>
            <a:xfrm>
              <a:off x="816300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1,000,000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AD0B163-9544-5255-CB6F-19B230EE35C3}"/>
                </a:ext>
              </a:extLst>
            </p:cNvPr>
            <p:cNvSpPr txBox="1"/>
            <p:nvPr/>
          </p:nvSpPr>
          <p:spPr>
            <a:xfrm>
              <a:off x="9626041" y="6216117"/>
              <a:ext cx="1440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1,200,000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677DD60D-5E7B-1FB1-30AC-9778CE22C135}"/>
              </a:ext>
            </a:extLst>
          </p:cNvPr>
          <p:cNvSpPr txBox="1"/>
          <p:nvPr/>
        </p:nvSpPr>
        <p:spPr>
          <a:xfrm>
            <a:off x="438049" y="1812830"/>
            <a:ext cx="148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jobs/id/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id_title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8ED62EB-44FC-D4BD-C571-9F48E627137F}"/>
              </a:ext>
            </a:extLst>
          </p:cNvPr>
          <p:cNvSpPr txBox="1"/>
          <p:nvPr/>
        </p:nvSpPr>
        <p:spPr>
          <a:xfrm>
            <a:off x="190515" y="2278921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/users/id/template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18A8EF6-32CA-9BCF-DA62-E4236690C2D2}"/>
              </a:ext>
            </a:extLst>
          </p:cNvPr>
          <p:cNvSpPr txBox="1"/>
          <p:nvPr/>
        </p:nvSpPr>
        <p:spPr>
          <a:xfrm>
            <a:off x="190515" y="2747896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/jobs/id/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other_jobs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DED4D49-BE1F-E362-7C5B-03722991A495}"/>
              </a:ext>
            </a:extLst>
          </p:cNvPr>
          <p:cNvSpPr txBox="1"/>
          <p:nvPr/>
        </p:nvSpPr>
        <p:spPr>
          <a:xfrm>
            <a:off x="810111" y="3212868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user_id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0FD1D-1461-D6E1-DA00-E6DD7825E607}"/>
              </a:ext>
            </a:extLst>
          </p:cNvPr>
          <p:cNvSpPr txBox="1"/>
          <p:nvPr/>
        </p:nvSpPr>
        <p:spPr>
          <a:xfrm>
            <a:off x="-73435" y="3674234"/>
            <a:ext cx="1985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recommend_specialty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1AA092A-4FAA-2BE9-9D1B-DFEC5B6C229A}"/>
              </a:ext>
            </a:extLst>
          </p:cNvPr>
          <p:cNvSpPr txBox="1"/>
          <p:nvPr/>
        </p:nvSpPr>
        <p:spPr>
          <a:xfrm>
            <a:off x="810111" y="4142365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suggest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6FE6CE9-F05A-6C4E-7A18-CDA9710C60F5}"/>
              </a:ext>
            </a:extLst>
          </p:cNvPr>
          <p:cNvSpPr txBox="1"/>
          <p:nvPr/>
        </p:nvSpPr>
        <p:spPr>
          <a:xfrm>
            <a:off x="-5709" y="4604179"/>
            <a:ext cx="191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companies/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company_id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43755249-6614-8F78-49A3-805E4F161DE9}"/>
              </a:ext>
            </a:extLst>
          </p:cNvPr>
          <p:cNvSpPr txBox="1"/>
          <p:nvPr/>
        </p:nvSpPr>
        <p:spPr>
          <a:xfrm>
            <a:off x="810111" y="5517654"/>
            <a:ext cx="11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jobs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7EE2829-C227-0FD0-041C-64C454098F6A}"/>
              </a:ext>
            </a:extLst>
          </p:cNvPr>
          <p:cNvSpPr txBox="1"/>
          <p:nvPr/>
        </p:nvSpPr>
        <p:spPr>
          <a:xfrm>
            <a:off x="190515" y="5072498"/>
            <a:ext cx="1721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/companies/id/view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C3566EE-C4EB-BD32-390C-2303B171769F}"/>
              </a:ext>
            </a:extLst>
          </p:cNvPr>
          <p:cNvGrpSpPr/>
          <p:nvPr/>
        </p:nvGrpSpPr>
        <p:grpSpPr>
          <a:xfrm>
            <a:off x="3356598" y="1529759"/>
            <a:ext cx="7283955" cy="4450141"/>
            <a:chOff x="3121322" y="1430511"/>
            <a:chExt cx="7283955" cy="4821594"/>
          </a:xfrm>
        </p:grpSpPr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9698BEF5-A86F-5DA5-B935-ED97A1113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322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25AC06ED-6693-744C-EA39-6F0AB20389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2557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4FCEAA7-30DA-93BA-F08B-6CF5EF319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946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99AD335E-4A9A-6121-CF21-6F1BB66EE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2621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0675FC06-6C0F-6D50-0ED5-F98B565CD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045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A03236E1-05F8-E5FA-35FA-79BB3189B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5277" y="1430511"/>
              <a:ext cx="0" cy="482159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3A22EDD-616C-477C-03AA-D431416A83F3}"/>
              </a:ext>
            </a:extLst>
          </p:cNvPr>
          <p:cNvSpPr/>
          <p:nvPr/>
        </p:nvSpPr>
        <p:spPr>
          <a:xfrm>
            <a:off x="1932475" y="2752081"/>
            <a:ext cx="7681755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39D3A9D-05BD-0E73-32F2-CCE4D330C2BB}"/>
              </a:ext>
            </a:extLst>
          </p:cNvPr>
          <p:cNvSpPr/>
          <p:nvPr/>
        </p:nvSpPr>
        <p:spPr>
          <a:xfrm>
            <a:off x="1932475" y="3684056"/>
            <a:ext cx="5446671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E3A380D-0E0A-C5D3-D47D-B492B4A319AB}"/>
              </a:ext>
            </a:extLst>
          </p:cNvPr>
          <p:cNvSpPr/>
          <p:nvPr/>
        </p:nvSpPr>
        <p:spPr>
          <a:xfrm>
            <a:off x="1939479" y="4610878"/>
            <a:ext cx="4545227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5770B54-A2B0-C5B8-D79E-F65998971DE0}"/>
              </a:ext>
            </a:extLst>
          </p:cNvPr>
          <p:cNvSpPr/>
          <p:nvPr/>
        </p:nvSpPr>
        <p:spPr>
          <a:xfrm>
            <a:off x="1932477" y="5518121"/>
            <a:ext cx="3439688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103EBB2-B3E5-C674-B1A8-4F798BA50A26}"/>
              </a:ext>
            </a:extLst>
          </p:cNvPr>
          <p:cNvSpPr/>
          <p:nvPr/>
        </p:nvSpPr>
        <p:spPr>
          <a:xfrm>
            <a:off x="1932475" y="1820280"/>
            <a:ext cx="8670413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8A31A0-BDE3-57C9-707B-5941E2F037B8}"/>
              </a:ext>
            </a:extLst>
          </p:cNvPr>
          <p:cNvSpPr/>
          <p:nvPr/>
        </p:nvSpPr>
        <p:spPr>
          <a:xfrm>
            <a:off x="1932475" y="2285620"/>
            <a:ext cx="8502017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638641-AB8B-3230-DFA1-D95E7E27565E}"/>
              </a:ext>
            </a:extLst>
          </p:cNvPr>
          <p:cNvSpPr/>
          <p:nvPr/>
        </p:nvSpPr>
        <p:spPr>
          <a:xfrm>
            <a:off x="1932475" y="3217263"/>
            <a:ext cx="7607610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4845EB-C4FE-23E7-C1C6-3CEABE709B45}"/>
              </a:ext>
            </a:extLst>
          </p:cNvPr>
          <p:cNvSpPr/>
          <p:nvPr/>
        </p:nvSpPr>
        <p:spPr>
          <a:xfrm>
            <a:off x="1932477" y="4149064"/>
            <a:ext cx="4679136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D24459-E602-1257-759B-95683A37CF0D}"/>
              </a:ext>
            </a:extLst>
          </p:cNvPr>
          <p:cNvSpPr/>
          <p:nvPr/>
        </p:nvSpPr>
        <p:spPr>
          <a:xfrm>
            <a:off x="1882250" y="5076244"/>
            <a:ext cx="4416274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F9C593-3352-1919-B16B-7EB18CE07DEF}"/>
              </a:ext>
            </a:extLst>
          </p:cNvPr>
          <p:cNvCxnSpPr>
            <a:cxnSpLocks/>
          </p:cNvCxnSpPr>
          <p:nvPr/>
        </p:nvCxnSpPr>
        <p:spPr>
          <a:xfrm>
            <a:off x="1898751" y="5950214"/>
            <a:ext cx="9211789" cy="0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2F531E-8D3D-BAF0-4787-28C7FE66E96B}"/>
              </a:ext>
            </a:extLst>
          </p:cNvPr>
          <p:cNvCxnSpPr>
            <a:cxnSpLocks/>
          </p:cNvCxnSpPr>
          <p:nvPr/>
        </p:nvCxnSpPr>
        <p:spPr>
          <a:xfrm flipV="1">
            <a:off x="1912111" y="1326086"/>
            <a:ext cx="0" cy="4641622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6BFC8E-0C9E-255D-EC5C-32CD4387796C}"/>
              </a:ext>
            </a:extLst>
          </p:cNvPr>
          <p:cNvSpPr txBox="1"/>
          <p:nvPr/>
        </p:nvSpPr>
        <p:spPr>
          <a:xfrm>
            <a:off x="0" y="984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현황 분석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50C096-C23D-C9BD-54D9-804721FD364A}"/>
              </a:ext>
            </a:extLst>
          </p:cNvPr>
          <p:cNvSpPr/>
          <p:nvPr/>
        </p:nvSpPr>
        <p:spPr>
          <a:xfrm>
            <a:off x="889923" y="-924721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1F10019-5F0B-2709-0D8F-9CF8B259A8C0}"/>
              </a:ext>
            </a:extLst>
          </p:cNvPr>
          <p:cNvSpPr/>
          <p:nvPr/>
        </p:nvSpPr>
        <p:spPr>
          <a:xfrm>
            <a:off x="4161796" y="1787319"/>
            <a:ext cx="4181204" cy="395867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EA0B3-DF23-6246-914B-754D844F6215}"/>
              </a:ext>
            </a:extLst>
          </p:cNvPr>
          <p:cNvSpPr/>
          <p:nvPr/>
        </p:nvSpPr>
        <p:spPr>
          <a:xfrm>
            <a:off x="5064138" y="2973243"/>
            <a:ext cx="2437001" cy="319133"/>
          </a:xfrm>
          <a:prstGeom prst="rect">
            <a:avLst/>
          </a:prstGeom>
          <a:solidFill>
            <a:srgbClr val="409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2E1AB2-ABC1-70F6-2F3E-42ABDAD0B053}"/>
              </a:ext>
            </a:extLst>
          </p:cNvPr>
          <p:cNvSpPr txBox="1"/>
          <p:nvPr/>
        </p:nvSpPr>
        <p:spPr>
          <a:xfrm>
            <a:off x="5026107" y="2901976"/>
            <a:ext cx="252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>
                <a:solidFill>
                  <a:srgbClr val="F2F2F2"/>
                </a:solidFill>
              </a:rPr>
              <a:t>api</a:t>
            </a:r>
            <a:r>
              <a:rPr kumimoji="1" lang="en-US" altLang="ko-KR" sz="2400" dirty="0">
                <a:solidFill>
                  <a:srgbClr val="F2F2F2"/>
                </a:solidFill>
              </a:rPr>
              <a:t>/jobs/</a:t>
            </a:r>
            <a:r>
              <a:rPr kumimoji="1" lang="en-US" altLang="ko-KR" sz="2400" dirty="0" err="1">
                <a:solidFill>
                  <a:srgbClr val="F2F2F2"/>
                </a:solidFill>
              </a:rPr>
              <a:t>job_title</a:t>
            </a:r>
            <a:endParaRPr kumimoji="1" lang="ko-Kore-KR" altLang="en-US" sz="2400" dirty="0">
              <a:solidFill>
                <a:srgbClr val="F2F2F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B6241-CDF3-61B8-7291-5FCF3670336E}"/>
              </a:ext>
            </a:extLst>
          </p:cNvPr>
          <p:cNvSpPr txBox="1"/>
          <p:nvPr/>
        </p:nvSpPr>
        <p:spPr>
          <a:xfrm>
            <a:off x="4256232" y="3365065"/>
            <a:ext cx="4028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2400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</a:t>
            </a:r>
            <a:r>
              <a:rPr kumimoji="1" lang="ko-KR" altLang="en-US" sz="2400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 검색에서 </a:t>
            </a:r>
            <a:endParaRPr kumimoji="1" lang="en-US" altLang="ko-KR" sz="2400" dirty="0">
              <a:solidFill>
                <a:srgbClr val="F2F2F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400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필터 조건 클릭 시 </a:t>
            </a:r>
            <a:endParaRPr kumimoji="1" lang="en-US" altLang="ko-KR" sz="2400" dirty="0">
              <a:solidFill>
                <a:srgbClr val="F2F2F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400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필터 적용 결과 응답 </a:t>
            </a:r>
            <a:r>
              <a:rPr kumimoji="1" lang="en-US" altLang="ko-KR" sz="2400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endParaRPr kumimoji="1" lang="ko-Kore-KR" altLang="en-US" sz="2400" dirty="0">
              <a:solidFill>
                <a:srgbClr val="F2F2F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15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41ACE76A-9050-81F3-1D70-1D7658F5729E}"/>
              </a:ext>
            </a:extLst>
          </p:cNvPr>
          <p:cNvGrpSpPr/>
          <p:nvPr/>
        </p:nvGrpSpPr>
        <p:grpSpPr>
          <a:xfrm>
            <a:off x="1792741" y="1932951"/>
            <a:ext cx="2847937" cy="4116429"/>
            <a:chOff x="2440970" y="2357821"/>
            <a:chExt cx="4321299" cy="4587964"/>
          </a:xfrm>
        </p:grpSpPr>
        <p:cxnSp>
          <p:nvCxnSpPr>
            <p:cNvPr id="272" name="직선 연결선[R] 271">
              <a:extLst>
                <a:ext uri="{FF2B5EF4-FFF2-40B4-BE49-F238E27FC236}">
                  <a16:creationId xmlns:a16="http://schemas.microsoft.com/office/drawing/2014/main" id="{28A8ADD0-322B-32C9-2298-83C38B44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0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[R] 272">
              <a:extLst>
                <a:ext uri="{FF2B5EF4-FFF2-40B4-BE49-F238E27FC236}">
                  <a16:creationId xmlns:a16="http://schemas.microsoft.com/office/drawing/2014/main" id="{7597C18B-EF81-44A4-2E7C-90DB816C5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2205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[R] 273">
              <a:extLst>
                <a:ext uri="{FF2B5EF4-FFF2-40B4-BE49-F238E27FC236}">
                  <a16:creationId xmlns:a16="http://schemas.microsoft.com/office/drawing/2014/main" id="{4E93EA39-06BA-A80B-6B05-4FFBAC27E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594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연결선[R] 274">
              <a:extLst>
                <a:ext uri="{FF2B5EF4-FFF2-40B4-BE49-F238E27FC236}">
                  <a16:creationId xmlns:a16="http://schemas.microsoft.com/office/drawing/2014/main" id="{C9DF0FBE-B7B4-C7BB-BC8A-AF8058081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2269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400E3C-15A8-F001-03BA-BC1704588880}"/>
              </a:ext>
            </a:extLst>
          </p:cNvPr>
          <p:cNvSpPr txBox="1"/>
          <p:nvPr/>
        </p:nvSpPr>
        <p:spPr>
          <a:xfrm>
            <a:off x="0" y="984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현황 분석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7FB75-B41B-E3B6-2FE9-7683B47159BD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A8F8D-5A7D-301E-4726-5234F35181ED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8DF2A7-284C-D0EF-721D-268A38E3328E}"/>
              </a:ext>
            </a:extLst>
          </p:cNvPr>
          <p:cNvSpPr txBox="1"/>
          <p:nvPr/>
        </p:nvSpPr>
        <p:spPr>
          <a:xfrm>
            <a:off x="2145499" y="1528661"/>
            <a:ext cx="200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사용률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(%)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25BEE0F-E8EA-0CA5-ACBB-D45970F7375F}"/>
              </a:ext>
            </a:extLst>
          </p:cNvPr>
          <p:cNvSpPr txBox="1"/>
          <p:nvPr/>
        </p:nvSpPr>
        <p:spPr>
          <a:xfrm>
            <a:off x="-196225" y="1058339"/>
            <a:ext cx="121746" cy="315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DF1515B5-43E7-8723-84CF-643582AB29F0}"/>
              </a:ext>
            </a:extLst>
          </p:cNvPr>
          <p:cNvGrpSpPr/>
          <p:nvPr/>
        </p:nvGrpSpPr>
        <p:grpSpPr>
          <a:xfrm>
            <a:off x="706682" y="6071705"/>
            <a:ext cx="5545613" cy="369332"/>
            <a:chOff x="1584268" y="6406635"/>
            <a:chExt cx="7645012" cy="43011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2F85595-42B5-23A2-FC22-9A78B4BCA770}"/>
                </a:ext>
              </a:extLst>
            </p:cNvPr>
            <p:cNvSpPr txBox="1"/>
            <p:nvPr/>
          </p:nvSpPr>
          <p:spPr>
            <a:xfrm>
              <a:off x="1584268" y="6406635"/>
              <a:ext cx="339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B9691CF-FE93-43D1-25ED-1ACC5935A6C8}"/>
                </a:ext>
              </a:extLst>
            </p:cNvPr>
            <p:cNvSpPr txBox="1"/>
            <p:nvPr/>
          </p:nvSpPr>
          <p:spPr>
            <a:xfrm>
              <a:off x="2854807" y="6406635"/>
              <a:ext cx="661111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02424938-81DF-CAAE-57AF-972E2602FD1F}"/>
                </a:ext>
              </a:extLst>
            </p:cNvPr>
            <p:cNvSpPr txBox="1"/>
            <p:nvPr/>
          </p:nvSpPr>
          <p:spPr>
            <a:xfrm>
              <a:off x="4286041" y="6406635"/>
              <a:ext cx="66111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9371385-386A-59AE-4DF5-00C3E614F1D2}"/>
                </a:ext>
              </a:extLst>
            </p:cNvPr>
            <p:cNvSpPr txBox="1"/>
            <p:nvPr/>
          </p:nvSpPr>
          <p:spPr>
            <a:xfrm>
              <a:off x="5717276" y="6406635"/>
              <a:ext cx="661114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14A6C7AD-0769-907B-04F5-5C1E44AA4E2D}"/>
                </a:ext>
              </a:extLst>
            </p:cNvPr>
            <p:cNvSpPr txBox="1"/>
            <p:nvPr/>
          </p:nvSpPr>
          <p:spPr>
            <a:xfrm>
              <a:off x="7106995" y="6406635"/>
              <a:ext cx="83527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F2759E1-E54F-C555-9088-F65B5385B619}"/>
                </a:ext>
              </a:extLst>
            </p:cNvPr>
            <p:cNvSpPr txBox="1"/>
            <p:nvPr/>
          </p:nvSpPr>
          <p:spPr>
            <a:xfrm>
              <a:off x="8394008" y="6406635"/>
              <a:ext cx="83527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7B719D5D-9BD8-B640-22BE-8505965C61CF}"/>
              </a:ext>
            </a:extLst>
          </p:cNvPr>
          <p:cNvSpPr/>
          <p:nvPr/>
        </p:nvSpPr>
        <p:spPr>
          <a:xfrm>
            <a:off x="839428" y="5585340"/>
            <a:ext cx="219618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47256510-939E-9E0E-E071-497E43BE3462}"/>
              </a:ext>
            </a:extLst>
          </p:cNvPr>
          <p:cNvSpPr/>
          <p:nvPr/>
        </p:nvSpPr>
        <p:spPr>
          <a:xfrm>
            <a:off x="834636" y="5225340"/>
            <a:ext cx="401178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FA8F4F5D-ED8E-E029-FDC4-3B860EFCA6B2}"/>
              </a:ext>
            </a:extLst>
          </p:cNvPr>
          <p:cNvSpPr/>
          <p:nvPr/>
        </p:nvSpPr>
        <p:spPr>
          <a:xfrm>
            <a:off x="838718" y="4865340"/>
            <a:ext cx="437550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6F59B997-10EF-7720-17EE-6C3529756D66}"/>
              </a:ext>
            </a:extLst>
          </p:cNvPr>
          <p:cNvSpPr/>
          <p:nvPr/>
        </p:nvSpPr>
        <p:spPr>
          <a:xfrm>
            <a:off x="838718" y="4505340"/>
            <a:ext cx="515232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6BE4F0ED-AC55-9DF4-78D2-225200D58A5E}"/>
              </a:ext>
            </a:extLst>
          </p:cNvPr>
          <p:cNvSpPr/>
          <p:nvPr/>
        </p:nvSpPr>
        <p:spPr>
          <a:xfrm>
            <a:off x="838718" y="4145340"/>
            <a:ext cx="542482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6E21D6F8-8E4A-3ECB-7BD5-CA34A00DC0F4}"/>
              </a:ext>
            </a:extLst>
          </p:cNvPr>
          <p:cNvSpPr/>
          <p:nvPr/>
        </p:nvSpPr>
        <p:spPr>
          <a:xfrm>
            <a:off x="838717" y="3785340"/>
            <a:ext cx="1392817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5EA2B8ED-8252-0077-2D59-B854AC8E06FD}"/>
              </a:ext>
            </a:extLst>
          </p:cNvPr>
          <p:cNvSpPr/>
          <p:nvPr/>
        </p:nvSpPr>
        <p:spPr>
          <a:xfrm>
            <a:off x="838718" y="3425340"/>
            <a:ext cx="1510952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E4494A63-671D-6FA2-8FEA-C67D09A44CA6}"/>
              </a:ext>
            </a:extLst>
          </p:cNvPr>
          <p:cNvSpPr/>
          <p:nvPr/>
        </p:nvSpPr>
        <p:spPr>
          <a:xfrm>
            <a:off x="838718" y="3065340"/>
            <a:ext cx="1676414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753DCDE-2F1E-205C-3D6D-B0B881B52713}"/>
              </a:ext>
            </a:extLst>
          </p:cNvPr>
          <p:cNvSpPr/>
          <p:nvPr/>
        </p:nvSpPr>
        <p:spPr>
          <a:xfrm>
            <a:off x="838718" y="2705340"/>
            <a:ext cx="1737374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211E6E71-7495-15B5-0627-B59A861960A3}"/>
              </a:ext>
            </a:extLst>
          </p:cNvPr>
          <p:cNvSpPr/>
          <p:nvPr/>
        </p:nvSpPr>
        <p:spPr>
          <a:xfrm>
            <a:off x="838718" y="2343601"/>
            <a:ext cx="2349538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46164ADA-CADA-EE8D-92D6-DE6805174CFD}"/>
              </a:ext>
            </a:extLst>
          </p:cNvPr>
          <p:cNvSpPr/>
          <p:nvPr/>
        </p:nvSpPr>
        <p:spPr>
          <a:xfrm>
            <a:off x="838717" y="1985340"/>
            <a:ext cx="3663935" cy="261100"/>
          </a:xfrm>
          <a:prstGeom prst="rect">
            <a:avLst/>
          </a:prstGeom>
          <a:solidFill>
            <a:srgbClr val="D27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B996B97-5EF4-2AC3-DC1D-02E482823A4F}"/>
              </a:ext>
            </a:extLst>
          </p:cNvPr>
          <p:cNvSpPr txBox="1"/>
          <p:nvPr/>
        </p:nvSpPr>
        <p:spPr>
          <a:xfrm>
            <a:off x="1061053" y="557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3.40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25F1673-5259-F713-32F6-569006F5881B}"/>
              </a:ext>
            </a:extLst>
          </p:cNvPr>
          <p:cNvSpPr txBox="1"/>
          <p:nvPr/>
        </p:nvSpPr>
        <p:spPr>
          <a:xfrm>
            <a:off x="1243223" y="521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6.57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8BC7A67-1ADA-8825-4341-218F50BAEA36}"/>
              </a:ext>
            </a:extLst>
          </p:cNvPr>
          <p:cNvSpPr txBox="1"/>
          <p:nvPr/>
        </p:nvSpPr>
        <p:spPr>
          <a:xfrm>
            <a:off x="1279799" y="485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6.83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21A1696-456A-A435-3EDE-1156BF7F371C}"/>
              </a:ext>
            </a:extLst>
          </p:cNvPr>
          <p:cNvSpPr txBox="1"/>
          <p:nvPr/>
        </p:nvSpPr>
        <p:spPr>
          <a:xfrm>
            <a:off x="1352951" y="449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9.26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01EA8A4-F864-A7DD-DE07-3C8D5DEDFCF7}"/>
              </a:ext>
            </a:extLst>
          </p:cNvPr>
          <p:cNvSpPr txBox="1"/>
          <p:nvPr/>
        </p:nvSpPr>
        <p:spPr>
          <a:xfrm>
            <a:off x="1377335" y="412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9.29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545014A-3C51-1CEF-172C-44F8C99291A7}"/>
              </a:ext>
            </a:extLst>
          </p:cNvPr>
          <p:cNvSpPr txBox="1"/>
          <p:nvPr/>
        </p:nvSpPr>
        <p:spPr>
          <a:xfrm>
            <a:off x="2230775" y="376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27.30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361384BF-6172-E223-440D-AC17174D589A}"/>
              </a:ext>
            </a:extLst>
          </p:cNvPr>
          <p:cNvSpPr txBox="1"/>
          <p:nvPr/>
        </p:nvSpPr>
        <p:spPr>
          <a:xfrm>
            <a:off x="2352695" y="341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31.80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CD72E5D-8E39-D2F0-3E80-70CA1C2ADF98}"/>
              </a:ext>
            </a:extLst>
          </p:cNvPr>
          <p:cNvSpPr txBox="1"/>
          <p:nvPr/>
        </p:nvSpPr>
        <p:spPr>
          <a:xfrm>
            <a:off x="2498999" y="304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36.14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A776B4CF-E9B2-A8BD-91CF-E421C2721420}"/>
              </a:ext>
            </a:extLst>
          </p:cNvPr>
          <p:cNvSpPr txBox="1"/>
          <p:nvPr/>
        </p:nvSpPr>
        <p:spPr>
          <a:xfrm>
            <a:off x="2649355" y="2682001"/>
            <a:ext cx="67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37.50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A53216F-A25A-FADD-8220-A40BA3717067}"/>
              </a:ext>
            </a:extLst>
          </p:cNvPr>
          <p:cNvSpPr txBox="1"/>
          <p:nvPr/>
        </p:nvSpPr>
        <p:spPr>
          <a:xfrm>
            <a:off x="3274067" y="2335240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50.31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8A778B1-C78F-CDDB-3A95-25579CEB256F}"/>
              </a:ext>
            </a:extLst>
          </p:cNvPr>
          <p:cNvSpPr txBox="1"/>
          <p:nvPr/>
        </p:nvSpPr>
        <p:spPr>
          <a:xfrm>
            <a:off x="4599512" y="196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77.80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B5F4C847-9708-B94B-7E61-3B5CB0DC2AC5}"/>
              </a:ext>
            </a:extLst>
          </p:cNvPr>
          <p:cNvGrpSpPr/>
          <p:nvPr/>
        </p:nvGrpSpPr>
        <p:grpSpPr>
          <a:xfrm>
            <a:off x="0" y="1969599"/>
            <a:ext cx="838186" cy="3876999"/>
            <a:chOff x="5644800" y="1267598"/>
            <a:chExt cx="838186" cy="3876999"/>
          </a:xfrm>
        </p:grpSpPr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0B63236-F83A-60F9-B587-A0C0E907E82F}"/>
                </a:ext>
              </a:extLst>
            </p:cNvPr>
            <p:cNvSpPr txBox="1"/>
            <p:nvPr/>
          </p:nvSpPr>
          <p:spPr>
            <a:xfrm>
              <a:off x="5645510" y="48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외국어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00B7C820-9A3B-8835-C79C-96AD2A6F58ED}"/>
                </a:ext>
              </a:extLst>
            </p:cNvPr>
            <p:cNvSpPr txBox="1"/>
            <p:nvPr/>
          </p:nvSpPr>
          <p:spPr>
            <a:xfrm>
              <a:off x="5644800" y="450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근무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조건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D1D9C1F9-A633-57C6-C0D5-AA71520CD6AC}"/>
                </a:ext>
              </a:extLst>
            </p:cNvPr>
            <p:cNvSpPr txBox="1"/>
            <p:nvPr/>
          </p:nvSpPr>
          <p:spPr>
            <a:xfrm>
              <a:off x="5644800" y="414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스톡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옵션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532D3B01-3B8E-0E5C-B56F-D3EE7F794811}"/>
                </a:ext>
              </a:extLst>
            </p:cNvPr>
            <p:cNvSpPr txBox="1"/>
            <p:nvPr/>
          </p:nvSpPr>
          <p:spPr>
            <a:xfrm>
              <a:off x="5644800" y="378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고용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형태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DABB496-BAF9-0FF5-0730-5256560A9097}"/>
                </a:ext>
              </a:extLst>
            </p:cNvPr>
            <p:cNvSpPr txBox="1"/>
            <p:nvPr/>
          </p:nvSpPr>
          <p:spPr>
            <a:xfrm>
              <a:off x="5644800" y="342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연봉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B251F5CE-2CC8-1167-9633-AD859BCE6ADD}"/>
                </a:ext>
              </a:extLst>
            </p:cNvPr>
            <p:cNvSpPr txBox="1"/>
            <p:nvPr/>
          </p:nvSpPr>
          <p:spPr>
            <a:xfrm>
              <a:off x="5644800" y="30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산업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F1977413-D139-AF21-2660-F98AAC717920}"/>
                </a:ext>
              </a:extLst>
            </p:cNvPr>
            <p:cNvSpPr txBox="1"/>
            <p:nvPr/>
          </p:nvSpPr>
          <p:spPr>
            <a:xfrm>
              <a:off x="5644800" y="270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정렬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기준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A3FA6DB5-D2EB-0D6C-F4F2-B90EBD646E67}"/>
                </a:ext>
              </a:extLst>
            </p:cNvPr>
            <p:cNvSpPr txBox="1"/>
            <p:nvPr/>
          </p:nvSpPr>
          <p:spPr>
            <a:xfrm>
              <a:off x="5644800" y="234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활동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분야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B845641-77AC-8ED3-8838-43DC11DE417E}"/>
                </a:ext>
              </a:extLst>
            </p:cNvPr>
            <p:cNvSpPr txBox="1"/>
            <p:nvPr/>
          </p:nvSpPr>
          <p:spPr>
            <a:xfrm>
              <a:off x="5644800" y="198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지역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42B7FEF-83FC-1744-9B6E-DB2B276992AA}"/>
                </a:ext>
              </a:extLst>
            </p:cNvPr>
            <p:cNvSpPr txBox="1"/>
            <p:nvPr/>
          </p:nvSpPr>
          <p:spPr>
            <a:xfrm>
              <a:off x="5644800" y="162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경력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95616EF4-4CDF-6CB8-B070-DE100030C0C5}"/>
                </a:ext>
              </a:extLst>
            </p:cNvPr>
            <p:cNvSpPr txBox="1"/>
            <p:nvPr/>
          </p:nvSpPr>
          <p:spPr>
            <a:xfrm>
              <a:off x="5644800" y="12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업무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분야</a:t>
              </a:r>
            </a:p>
          </p:txBody>
        </p:sp>
      </p:grp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D6C3D44C-C91F-AA05-4327-53DF5D984A1A}"/>
              </a:ext>
            </a:extLst>
          </p:cNvPr>
          <p:cNvGrpSpPr/>
          <p:nvPr/>
        </p:nvGrpSpPr>
        <p:grpSpPr>
          <a:xfrm>
            <a:off x="836586" y="1932951"/>
            <a:ext cx="5256516" cy="4139782"/>
            <a:chOff x="6481386" y="1230950"/>
            <a:chExt cx="5256516" cy="4139782"/>
          </a:xfrm>
        </p:grpSpPr>
        <p:cxnSp>
          <p:nvCxnSpPr>
            <p:cNvPr id="277" name="직선 연결선[R] 276">
              <a:extLst>
                <a:ext uri="{FF2B5EF4-FFF2-40B4-BE49-F238E27FC236}">
                  <a16:creationId xmlns:a16="http://schemas.microsoft.com/office/drawing/2014/main" id="{5215CC7F-38CB-2D28-59FA-F12DD5CAB1E5}"/>
                </a:ext>
              </a:extLst>
            </p:cNvPr>
            <p:cNvCxnSpPr>
              <a:cxnSpLocks/>
            </p:cNvCxnSpPr>
            <p:nvPr/>
          </p:nvCxnSpPr>
          <p:spPr>
            <a:xfrm>
              <a:off x="6481386" y="5342406"/>
              <a:ext cx="5256516" cy="0"/>
            </a:xfrm>
            <a:prstGeom prst="line">
              <a:avLst/>
            </a:prstGeom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[R] 277">
              <a:extLst>
                <a:ext uri="{FF2B5EF4-FFF2-40B4-BE49-F238E27FC236}">
                  <a16:creationId xmlns:a16="http://schemas.microsoft.com/office/drawing/2014/main" id="{EE24C8AE-1CD7-914E-F8C1-D48E92DD2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077" y="1230950"/>
              <a:ext cx="0" cy="4139782"/>
            </a:xfrm>
            <a:prstGeom prst="line">
              <a:avLst/>
            </a:prstGeom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C0BFD427-05FB-D5B3-7908-873C5CCE9AE9}"/>
              </a:ext>
            </a:extLst>
          </p:cNvPr>
          <p:cNvGrpSpPr/>
          <p:nvPr/>
        </p:nvGrpSpPr>
        <p:grpSpPr>
          <a:xfrm>
            <a:off x="6895323" y="6071705"/>
            <a:ext cx="5428588" cy="369332"/>
            <a:chOff x="1745595" y="6406635"/>
            <a:chExt cx="7483685" cy="430112"/>
          </a:xfrm>
        </p:grpSpPr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E5A62543-B76C-C242-93E4-F2CA3E29B6ED}"/>
                </a:ext>
              </a:extLst>
            </p:cNvPr>
            <p:cNvSpPr txBox="1"/>
            <p:nvPr/>
          </p:nvSpPr>
          <p:spPr>
            <a:xfrm>
              <a:off x="1745595" y="6406635"/>
              <a:ext cx="339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184A04C3-1288-3653-4F76-1BBD6E01A263}"/>
                </a:ext>
              </a:extLst>
            </p:cNvPr>
            <p:cNvSpPr txBox="1"/>
            <p:nvPr/>
          </p:nvSpPr>
          <p:spPr>
            <a:xfrm>
              <a:off x="2854807" y="6406635"/>
              <a:ext cx="661111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1492286C-3848-4B42-E262-73E9DDFD9861}"/>
                </a:ext>
              </a:extLst>
            </p:cNvPr>
            <p:cNvSpPr txBox="1"/>
            <p:nvPr/>
          </p:nvSpPr>
          <p:spPr>
            <a:xfrm>
              <a:off x="4286041" y="6406635"/>
              <a:ext cx="66111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FCDA3328-8DE2-619E-AE1A-91235E5B304D}"/>
                </a:ext>
              </a:extLst>
            </p:cNvPr>
            <p:cNvSpPr txBox="1"/>
            <p:nvPr/>
          </p:nvSpPr>
          <p:spPr>
            <a:xfrm>
              <a:off x="5717276" y="6406635"/>
              <a:ext cx="661114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FD0F6643-36A9-30D3-5990-B5F1014DACBE}"/>
                </a:ext>
              </a:extLst>
            </p:cNvPr>
            <p:cNvSpPr txBox="1"/>
            <p:nvPr/>
          </p:nvSpPr>
          <p:spPr>
            <a:xfrm>
              <a:off x="7106995" y="6406635"/>
              <a:ext cx="83527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80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0A928135-06C4-7EA2-0150-E40C66E3C365}"/>
                </a:ext>
              </a:extLst>
            </p:cNvPr>
            <p:cNvSpPr txBox="1"/>
            <p:nvPr/>
          </p:nvSpPr>
          <p:spPr>
            <a:xfrm>
              <a:off x="8394008" y="6406635"/>
              <a:ext cx="835272" cy="430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64A83E33-18E4-A495-DF2E-BEBB78BCAF21}"/>
              </a:ext>
            </a:extLst>
          </p:cNvPr>
          <p:cNvGrpSpPr/>
          <p:nvPr/>
        </p:nvGrpSpPr>
        <p:grpSpPr>
          <a:xfrm>
            <a:off x="6035040" y="1969599"/>
            <a:ext cx="838186" cy="3876999"/>
            <a:chOff x="5644800" y="1267598"/>
            <a:chExt cx="838186" cy="3876999"/>
          </a:xfrm>
        </p:grpSpPr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0C3D9CBC-7D33-1437-663D-711EF6FB76BC}"/>
                </a:ext>
              </a:extLst>
            </p:cNvPr>
            <p:cNvSpPr txBox="1"/>
            <p:nvPr/>
          </p:nvSpPr>
          <p:spPr>
            <a:xfrm>
              <a:off x="5645510" y="48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업무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분야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16AA6E04-3FCD-EF77-5CB7-B445766C98CE}"/>
                </a:ext>
              </a:extLst>
            </p:cNvPr>
            <p:cNvSpPr txBox="1"/>
            <p:nvPr/>
          </p:nvSpPr>
          <p:spPr>
            <a:xfrm>
              <a:off x="5644800" y="450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연봉</a:t>
              </a: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C2E02854-4D44-C96C-1A36-B7794AB77068}"/>
                </a:ext>
              </a:extLst>
            </p:cNvPr>
            <p:cNvSpPr txBox="1"/>
            <p:nvPr/>
          </p:nvSpPr>
          <p:spPr>
            <a:xfrm>
              <a:off x="5644800" y="414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근무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조건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3738F46A-8588-9039-5508-475B99C08166}"/>
                </a:ext>
              </a:extLst>
            </p:cNvPr>
            <p:cNvSpPr txBox="1"/>
            <p:nvPr/>
          </p:nvSpPr>
          <p:spPr>
            <a:xfrm>
              <a:off x="5644800" y="378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스톡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옵션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048CB740-1901-7607-91DC-551BC73938CD}"/>
                </a:ext>
              </a:extLst>
            </p:cNvPr>
            <p:cNvSpPr txBox="1"/>
            <p:nvPr/>
          </p:nvSpPr>
          <p:spPr>
            <a:xfrm>
              <a:off x="5644800" y="342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고용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형태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46CCAF9C-E908-24B3-26C2-DCEEAECA4A32}"/>
                </a:ext>
              </a:extLst>
            </p:cNvPr>
            <p:cNvSpPr txBox="1"/>
            <p:nvPr/>
          </p:nvSpPr>
          <p:spPr>
            <a:xfrm>
              <a:off x="5644800" y="30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지역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2CE39AA4-0151-7AAF-FA51-1C106F975C7E}"/>
                </a:ext>
              </a:extLst>
            </p:cNvPr>
            <p:cNvSpPr txBox="1"/>
            <p:nvPr/>
          </p:nvSpPr>
          <p:spPr>
            <a:xfrm>
              <a:off x="5644800" y="270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활동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분야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BA5B4216-1977-4E44-619E-18484AEC8DCA}"/>
                </a:ext>
              </a:extLst>
            </p:cNvPr>
            <p:cNvSpPr txBox="1"/>
            <p:nvPr/>
          </p:nvSpPr>
          <p:spPr>
            <a:xfrm>
              <a:off x="5644800" y="234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경력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3FF3DC7-D96D-AAAD-2852-98832693EA3B}"/>
                </a:ext>
              </a:extLst>
            </p:cNvPr>
            <p:cNvSpPr txBox="1"/>
            <p:nvPr/>
          </p:nvSpPr>
          <p:spPr>
            <a:xfrm>
              <a:off x="5644800" y="198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산업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26ADB735-C71D-C560-476D-602A34B4B735}"/>
                </a:ext>
              </a:extLst>
            </p:cNvPr>
            <p:cNvSpPr txBox="1"/>
            <p:nvPr/>
          </p:nvSpPr>
          <p:spPr>
            <a:xfrm>
              <a:off x="5644800" y="162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정렬</a:t>
              </a: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기준</a:t>
              </a:r>
              <a:endParaRPr kumimoji="1" lang="ko-Kore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093F4D03-7419-D3C1-224B-66BC312F2A3A}"/>
                </a:ext>
              </a:extLst>
            </p:cNvPr>
            <p:cNvSpPr txBox="1"/>
            <p:nvPr/>
          </p:nvSpPr>
          <p:spPr>
            <a:xfrm>
              <a:off x="5644800" y="1267598"/>
              <a:ext cx="837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ko-Kore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외국어</a:t>
              </a:r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717DD84A-144F-3353-AEF0-9CC057B77DB4}"/>
              </a:ext>
            </a:extLst>
          </p:cNvPr>
          <p:cNvGrpSpPr/>
          <p:nvPr/>
        </p:nvGrpSpPr>
        <p:grpSpPr>
          <a:xfrm>
            <a:off x="7937509" y="1932951"/>
            <a:ext cx="2847937" cy="4116429"/>
            <a:chOff x="2440970" y="2357821"/>
            <a:chExt cx="4321299" cy="4587964"/>
          </a:xfrm>
        </p:grpSpPr>
        <p:cxnSp>
          <p:nvCxnSpPr>
            <p:cNvPr id="423" name="직선 연결선[R] 422">
              <a:extLst>
                <a:ext uri="{FF2B5EF4-FFF2-40B4-BE49-F238E27FC236}">
                  <a16:creationId xmlns:a16="http://schemas.microsoft.com/office/drawing/2014/main" id="{63CBE6E3-323F-15C7-2E2B-D52CEAB88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0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연결선[R] 423">
              <a:extLst>
                <a:ext uri="{FF2B5EF4-FFF2-40B4-BE49-F238E27FC236}">
                  <a16:creationId xmlns:a16="http://schemas.microsoft.com/office/drawing/2014/main" id="{CDAC513A-65DD-46B5-26DB-677F46258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2205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연결선[R] 424">
              <a:extLst>
                <a:ext uri="{FF2B5EF4-FFF2-40B4-BE49-F238E27FC236}">
                  <a16:creationId xmlns:a16="http://schemas.microsoft.com/office/drawing/2014/main" id="{37487B4A-9CB7-7A06-1577-1DBABC233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0594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직선 연결선[R] 425">
              <a:extLst>
                <a:ext uri="{FF2B5EF4-FFF2-40B4-BE49-F238E27FC236}">
                  <a16:creationId xmlns:a16="http://schemas.microsoft.com/office/drawing/2014/main" id="{188968C5-449F-2018-8A41-DE915EF9B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2269" y="2357821"/>
              <a:ext cx="0" cy="4587964"/>
            </a:xfrm>
            <a:prstGeom prst="line">
              <a:avLst/>
            </a:prstGeom>
            <a:ln w="38100">
              <a:solidFill>
                <a:schemeClr val="bg1">
                  <a:lumMod val="75000"/>
                  <a:alpha val="28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4B0E429-A689-3FB6-6AB6-50C7D3E3958B}"/>
              </a:ext>
            </a:extLst>
          </p:cNvPr>
          <p:cNvSpPr/>
          <p:nvPr/>
        </p:nvSpPr>
        <p:spPr>
          <a:xfrm>
            <a:off x="6979402" y="5225340"/>
            <a:ext cx="3159326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6EC8B836-662E-D5A9-D750-D8E3AD601D72}"/>
              </a:ext>
            </a:extLst>
          </p:cNvPr>
          <p:cNvSpPr/>
          <p:nvPr/>
        </p:nvSpPr>
        <p:spPr>
          <a:xfrm>
            <a:off x="6984193" y="5585340"/>
            <a:ext cx="3067557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7996CA9A-6D64-A750-3510-6D50A5B9A232}"/>
              </a:ext>
            </a:extLst>
          </p:cNvPr>
          <p:cNvSpPr/>
          <p:nvPr/>
        </p:nvSpPr>
        <p:spPr>
          <a:xfrm>
            <a:off x="6983482" y="4865340"/>
            <a:ext cx="3191540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C8E16377-3016-60F6-E8BD-E8D49FB1DA2E}"/>
              </a:ext>
            </a:extLst>
          </p:cNvPr>
          <p:cNvSpPr/>
          <p:nvPr/>
        </p:nvSpPr>
        <p:spPr>
          <a:xfrm>
            <a:off x="6983484" y="4505340"/>
            <a:ext cx="3232907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9EB7556F-7E30-7BF1-DFA0-D247C7B7744C}"/>
              </a:ext>
            </a:extLst>
          </p:cNvPr>
          <p:cNvSpPr/>
          <p:nvPr/>
        </p:nvSpPr>
        <p:spPr>
          <a:xfrm>
            <a:off x="6983484" y="4145340"/>
            <a:ext cx="3285581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53BE3AB5-1415-29EE-D777-D40D5382F90F}"/>
              </a:ext>
            </a:extLst>
          </p:cNvPr>
          <p:cNvSpPr/>
          <p:nvPr/>
        </p:nvSpPr>
        <p:spPr>
          <a:xfrm>
            <a:off x="6983483" y="3785340"/>
            <a:ext cx="3443791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080D5287-7633-895D-0C2E-BF435DE42150}"/>
              </a:ext>
            </a:extLst>
          </p:cNvPr>
          <p:cNvSpPr/>
          <p:nvPr/>
        </p:nvSpPr>
        <p:spPr>
          <a:xfrm>
            <a:off x="6983485" y="3425340"/>
            <a:ext cx="3577916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0A6686E4-4DAE-FEFE-A855-77AA215A839B}"/>
              </a:ext>
            </a:extLst>
          </p:cNvPr>
          <p:cNvSpPr/>
          <p:nvPr/>
        </p:nvSpPr>
        <p:spPr>
          <a:xfrm>
            <a:off x="6983484" y="3065340"/>
            <a:ext cx="3612749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A5CD490F-2380-E937-E32A-FB393F1CE698}"/>
              </a:ext>
            </a:extLst>
          </p:cNvPr>
          <p:cNvSpPr/>
          <p:nvPr/>
        </p:nvSpPr>
        <p:spPr>
          <a:xfrm>
            <a:off x="6983486" y="2705340"/>
            <a:ext cx="3654714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0DB0602B-5C6B-17BA-FD61-42C9A219E57D}"/>
              </a:ext>
            </a:extLst>
          </p:cNvPr>
          <p:cNvSpPr/>
          <p:nvPr/>
        </p:nvSpPr>
        <p:spPr>
          <a:xfrm>
            <a:off x="6983485" y="2343601"/>
            <a:ext cx="3690405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9AD88AE4-D394-C3B5-CFF7-AC0084CFE404}"/>
              </a:ext>
            </a:extLst>
          </p:cNvPr>
          <p:cNvSpPr/>
          <p:nvPr/>
        </p:nvSpPr>
        <p:spPr>
          <a:xfrm>
            <a:off x="6983485" y="1985340"/>
            <a:ext cx="4013341" cy="261100"/>
          </a:xfrm>
          <a:prstGeom prst="rect">
            <a:avLst/>
          </a:prstGeom>
          <a:solidFill>
            <a:srgbClr val="ECDB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7373ACE9-212E-24F1-57E0-1AF01DE40040}"/>
              </a:ext>
            </a:extLst>
          </p:cNvPr>
          <p:cNvSpPr txBox="1"/>
          <p:nvPr/>
        </p:nvSpPr>
        <p:spPr>
          <a:xfrm>
            <a:off x="10053524" y="557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67.47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93C8ED3F-12A8-928F-B531-34708FC3C523}"/>
              </a:ext>
            </a:extLst>
          </p:cNvPr>
          <p:cNvSpPr txBox="1"/>
          <p:nvPr/>
        </p:nvSpPr>
        <p:spPr>
          <a:xfrm>
            <a:off x="10131197" y="521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68.86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D370B2EF-8957-9ABE-5646-9A4B29B1E7D8}"/>
              </a:ext>
            </a:extLst>
          </p:cNvPr>
          <p:cNvSpPr txBox="1"/>
          <p:nvPr/>
        </p:nvSpPr>
        <p:spPr>
          <a:xfrm>
            <a:off x="10176478" y="485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70.51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2ACD8261-1A21-3440-20FE-615BE8C70DD5}"/>
              </a:ext>
            </a:extLst>
          </p:cNvPr>
          <p:cNvSpPr txBox="1"/>
          <p:nvPr/>
        </p:nvSpPr>
        <p:spPr>
          <a:xfrm>
            <a:off x="10214798" y="449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71.24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4F56C78C-7D85-DBCB-E26A-7006E0178B64}"/>
              </a:ext>
            </a:extLst>
          </p:cNvPr>
          <p:cNvSpPr txBox="1"/>
          <p:nvPr/>
        </p:nvSpPr>
        <p:spPr>
          <a:xfrm>
            <a:off x="10274016" y="412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73.57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E0184A27-15A4-79F4-DB17-7A49D61EAA07}"/>
              </a:ext>
            </a:extLst>
          </p:cNvPr>
          <p:cNvSpPr txBox="1"/>
          <p:nvPr/>
        </p:nvSpPr>
        <p:spPr>
          <a:xfrm>
            <a:off x="10430771" y="376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75.52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BBF9B2A7-2CBF-1840-064D-2823EB21C1B2}"/>
              </a:ext>
            </a:extLst>
          </p:cNvPr>
          <p:cNvSpPr txBox="1"/>
          <p:nvPr/>
        </p:nvSpPr>
        <p:spPr>
          <a:xfrm>
            <a:off x="10552687" y="3414193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76.07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0E613E25-4551-F69B-ACCC-6C09B04D429E}"/>
              </a:ext>
            </a:extLst>
          </p:cNvPr>
          <p:cNvSpPr txBox="1"/>
          <p:nvPr/>
        </p:nvSpPr>
        <p:spPr>
          <a:xfrm>
            <a:off x="10585779" y="304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77.70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F9B3243-C8B8-862C-1622-B01E0DCA5FC0}"/>
              </a:ext>
            </a:extLst>
          </p:cNvPr>
          <p:cNvSpPr txBox="1"/>
          <p:nvPr/>
        </p:nvSpPr>
        <p:spPr>
          <a:xfrm>
            <a:off x="10762262" y="2682001"/>
            <a:ext cx="673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78.22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CA6C10D5-DE4D-46F8-F71A-AF3E87E223BB}"/>
              </a:ext>
            </a:extLst>
          </p:cNvPr>
          <p:cNvSpPr txBox="1"/>
          <p:nvPr/>
        </p:nvSpPr>
        <p:spPr>
          <a:xfrm>
            <a:off x="10759953" y="2335240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78.27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E293749-9C6D-C483-76D0-36A3E89DE19E}"/>
              </a:ext>
            </a:extLst>
          </p:cNvPr>
          <p:cNvSpPr txBox="1"/>
          <p:nvPr/>
        </p:nvSpPr>
        <p:spPr>
          <a:xfrm>
            <a:off x="11101337" y="1962001"/>
            <a:ext cx="74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84.64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D48F519D-A0A6-8A32-6565-B385CB808A96}"/>
              </a:ext>
            </a:extLst>
          </p:cNvPr>
          <p:cNvSpPr txBox="1"/>
          <p:nvPr/>
        </p:nvSpPr>
        <p:spPr>
          <a:xfrm>
            <a:off x="8568489" y="1528661"/>
            <a:ext cx="200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지원서 </a:t>
            </a:r>
            <a:r>
              <a:rPr kumimoji="1"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제출률</a:t>
            </a:r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(%)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400" name="그룹 399">
            <a:extLst>
              <a:ext uri="{FF2B5EF4-FFF2-40B4-BE49-F238E27FC236}">
                <a16:creationId xmlns:a16="http://schemas.microsoft.com/office/drawing/2014/main" id="{2A712843-9E48-BAFD-04B8-13FFF319D23F}"/>
              </a:ext>
            </a:extLst>
          </p:cNvPr>
          <p:cNvGrpSpPr/>
          <p:nvPr/>
        </p:nvGrpSpPr>
        <p:grpSpPr>
          <a:xfrm>
            <a:off x="6940484" y="1932951"/>
            <a:ext cx="5256516" cy="4139782"/>
            <a:chOff x="6481386" y="1230950"/>
            <a:chExt cx="5256516" cy="4139782"/>
          </a:xfrm>
        </p:grpSpPr>
        <p:cxnSp>
          <p:nvCxnSpPr>
            <p:cNvPr id="401" name="직선 연결선[R] 400">
              <a:extLst>
                <a:ext uri="{FF2B5EF4-FFF2-40B4-BE49-F238E27FC236}">
                  <a16:creationId xmlns:a16="http://schemas.microsoft.com/office/drawing/2014/main" id="{176F1AA7-74D1-3F49-ACDB-824F0275408E}"/>
                </a:ext>
              </a:extLst>
            </p:cNvPr>
            <p:cNvCxnSpPr>
              <a:cxnSpLocks/>
            </p:cNvCxnSpPr>
            <p:nvPr/>
          </p:nvCxnSpPr>
          <p:spPr>
            <a:xfrm>
              <a:off x="6481386" y="5342406"/>
              <a:ext cx="5256516" cy="0"/>
            </a:xfrm>
            <a:prstGeom prst="line">
              <a:avLst/>
            </a:prstGeom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연결선[R] 401">
              <a:extLst>
                <a:ext uri="{FF2B5EF4-FFF2-40B4-BE49-F238E27FC236}">
                  <a16:creationId xmlns:a16="http://schemas.microsoft.com/office/drawing/2014/main" id="{032D1350-C7AD-6683-1EBD-7601A45E6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077" y="1230950"/>
              <a:ext cx="0" cy="4139782"/>
            </a:xfrm>
            <a:prstGeom prst="line">
              <a:avLst/>
            </a:prstGeom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9D63D8-2E37-A1D3-089F-EF81FBD13243}"/>
              </a:ext>
            </a:extLst>
          </p:cNvPr>
          <p:cNvSpPr/>
          <p:nvPr/>
        </p:nvSpPr>
        <p:spPr>
          <a:xfrm>
            <a:off x="-196225" y="3005559"/>
            <a:ext cx="12638058" cy="4139780"/>
          </a:xfrm>
          <a:prstGeom prst="rect">
            <a:avLst/>
          </a:prstGeom>
          <a:solidFill>
            <a:schemeClr val="tx1">
              <a:lumMod val="85000"/>
              <a:lumOff val="15000"/>
              <a:alpha val="74911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7DD1F-CD43-ADD5-2E8D-F9996A0E398D}"/>
              </a:ext>
            </a:extLst>
          </p:cNvPr>
          <p:cNvSpPr txBox="1"/>
          <p:nvPr/>
        </p:nvSpPr>
        <p:spPr>
          <a:xfrm>
            <a:off x="2276260" y="3914701"/>
            <a:ext cx="7517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사용률과 지원서 </a:t>
            </a:r>
            <a:r>
              <a:rPr kumimoji="1" lang="ko-KR" altLang="en-US" sz="3000" dirty="0" err="1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제출률이</a:t>
            </a:r>
            <a:r>
              <a:rPr kumimoji="1" lang="ko-KR" altLang="en-US" sz="3000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일치하지 않음</a:t>
            </a:r>
            <a:endParaRPr kumimoji="1" lang="ko-Kore-KR" altLang="en-US" sz="3000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784D3FA-4A60-38D1-E631-9245D767C328}"/>
              </a:ext>
            </a:extLst>
          </p:cNvPr>
          <p:cNvSpPr/>
          <p:nvPr/>
        </p:nvSpPr>
        <p:spPr>
          <a:xfrm>
            <a:off x="889923" y="-924721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284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2060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5" dur="2000" fill="hold"/>
                                        <p:tgtEl>
                                          <p:spTgt spid="3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2000" fill="hold"/>
                                        <p:tgtEl>
                                          <p:spTgt spid="3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9" dur="2000" fill="hold"/>
                                        <p:tgtEl>
                                          <p:spTgt spid="3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4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3" dur="2000" fill="hold"/>
                                        <p:tgtEl>
                                          <p:spTgt spid="4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5" dur="2000" fill="hold"/>
                                        <p:tgtEl>
                                          <p:spTgt spid="4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2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2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/>
      <p:bldP spid="300" grpId="1" animBg="1"/>
      <p:bldP spid="304" grpId="1" animBg="1"/>
      <p:bldP spid="308" grpId="1" animBg="1"/>
      <p:bldP spid="312" grpId="1" animBg="1"/>
      <p:bldP spid="316" grpId="1" animBg="1"/>
      <p:bldP spid="320" grpId="1" animBg="1"/>
      <p:bldP spid="324" grpId="1" animBg="1"/>
      <p:bldP spid="328" grpId="1" animBg="1"/>
      <p:bldP spid="332" grpId="1" animBg="1"/>
      <p:bldP spid="336" grpId="1" animBg="1"/>
      <p:bldP spid="246" grpId="1"/>
      <p:bldP spid="301" grpId="1"/>
      <p:bldP spid="305" grpId="1"/>
      <p:bldP spid="309" grpId="1"/>
      <p:bldP spid="313" grpId="1"/>
      <p:bldP spid="317" grpId="1"/>
      <p:bldP spid="321" grpId="1"/>
      <p:bldP spid="325" grpId="1"/>
      <p:bldP spid="329" grpId="1"/>
      <p:bldP spid="329" grpId="2"/>
      <p:bldP spid="329" grpId="3"/>
      <p:bldP spid="333" grpId="1"/>
      <p:bldP spid="333" grpId="2"/>
      <p:bldP spid="333" grpId="3"/>
      <p:bldP spid="337" grpId="1"/>
      <p:bldP spid="337" grpId="2"/>
      <p:bldP spid="337" grpId="3"/>
      <p:bldP spid="429" grpId="0" animBg="1"/>
      <p:bldP spid="428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40" grpId="0"/>
      <p:bldP spid="441" grpId="0"/>
      <p:bldP spid="442" grpId="0"/>
      <p:bldP spid="443" grpId="0"/>
      <p:bldP spid="444" grpId="0"/>
      <p:bldP spid="445" grpId="0"/>
      <p:bldP spid="446" grpId="0"/>
      <p:bldP spid="447" grpId="0"/>
      <p:bldP spid="448" grpId="0"/>
      <p:bldP spid="448" grpId="1"/>
      <p:bldP spid="448" grpId="2"/>
      <p:bldP spid="449" grpId="0"/>
      <p:bldP spid="449" grpId="1"/>
      <p:bldP spid="449" grpId="2"/>
      <p:bldP spid="450" grpId="0"/>
      <p:bldP spid="450" grpId="1"/>
      <p:bldP spid="450" grpId="2"/>
      <p:bldP spid="4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6950F67-F8CE-3514-27F2-E5D5A7F53D07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459536-F097-A998-583C-AA878035EA74}"/>
              </a:ext>
            </a:extLst>
          </p:cNvPr>
          <p:cNvGrpSpPr/>
          <p:nvPr/>
        </p:nvGrpSpPr>
        <p:grpSpPr>
          <a:xfrm>
            <a:off x="6707615" y="1494181"/>
            <a:ext cx="3831771" cy="4659085"/>
            <a:chOff x="4180113" y="1793505"/>
            <a:chExt cx="3831771" cy="4659085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EABE8DB7-542E-F36F-7289-11B4C76BEF3A}"/>
                </a:ext>
              </a:extLst>
            </p:cNvPr>
            <p:cNvSpPr/>
            <p:nvPr/>
          </p:nvSpPr>
          <p:spPr>
            <a:xfrm>
              <a:off x="4180113" y="1793505"/>
              <a:ext cx="3831771" cy="4659085"/>
            </a:xfrm>
            <a:prstGeom prst="roundRect">
              <a:avLst>
                <a:gd name="adj" fmla="val 6212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308ED4E-9494-9FE6-9CC6-1758452A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154" y="2029096"/>
              <a:ext cx="3317691" cy="418790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63D9772-3134-7623-2043-A5BA6C8D66B2}"/>
              </a:ext>
            </a:extLst>
          </p:cNvPr>
          <p:cNvSpPr txBox="1"/>
          <p:nvPr/>
        </p:nvSpPr>
        <p:spPr>
          <a:xfrm>
            <a:off x="7004881" y="6153266"/>
            <a:ext cx="335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검색 필터 현재 </a:t>
            </a: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</a:t>
            </a:r>
            <a:endParaRPr kumimoji="1" lang="ko-Kore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01E126F-9E56-D416-07F4-F4CA73817E56}"/>
              </a:ext>
            </a:extLst>
          </p:cNvPr>
          <p:cNvGrpSpPr/>
          <p:nvPr/>
        </p:nvGrpSpPr>
        <p:grpSpPr>
          <a:xfrm>
            <a:off x="5715287" y="2371482"/>
            <a:ext cx="1584909" cy="473928"/>
            <a:chOff x="3362476" y="2371482"/>
            <a:chExt cx="1584909" cy="473928"/>
          </a:xfrm>
        </p:grpSpPr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9B4D758C-A222-A5D3-1EEB-B7D00EBF5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414" y="2608446"/>
              <a:ext cx="1121971" cy="0"/>
            </a:xfrm>
            <a:prstGeom prst="line">
              <a:avLst/>
            </a:prstGeom>
            <a:ln w="57150">
              <a:solidFill>
                <a:srgbClr val="3094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2C50F05-CD06-92C1-50FD-927B4BB80B70}"/>
                </a:ext>
              </a:extLst>
            </p:cNvPr>
            <p:cNvSpPr/>
            <p:nvPr/>
          </p:nvSpPr>
          <p:spPr>
            <a:xfrm>
              <a:off x="3362476" y="2371482"/>
              <a:ext cx="473928" cy="473928"/>
            </a:xfrm>
            <a:prstGeom prst="ellipse">
              <a:avLst/>
            </a:prstGeom>
            <a:solidFill>
              <a:srgbClr val="3094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0874EA4-760D-2431-F4F2-E458DD51CE8D}"/>
              </a:ext>
            </a:extLst>
          </p:cNvPr>
          <p:cNvGrpSpPr/>
          <p:nvPr/>
        </p:nvGrpSpPr>
        <p:grpSpPr>
          <a:xfrm flipH="1">
            <a:off x="9931041" y="3389859"/>
            <a:ext cx="1595899" cy="473928"/>
            <a:chOff x="3351486" y="2371482"/>
            <a:chExt cx="1595899" cy="473928"/>
          </a:xfrm>
        </p:grpSpPr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90175AC0-2BDD-0AB0-706F-84C1CE6BE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414" y="2608446"/>
              <a:ext cx="1121971" cy="0"/>
            </a:xfrm>
            <a:prstGeom prst="line">
              <a:avLst/>
            </a:prstGeom>
            <a:ln w="57150">
              <a:solidFill>
                <a:srgbClr val="3094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A623462-2403-1488-2AFC-89282944A31B}"/>
                </a:ext>
              </a:extLst>
            </p:cNvPr>
            <p:cNvSpPr/>
            <p:nvPr/>
          </p:nvSpPr>
          <p:spPr>
            <a:xfrm>
              <a:off x="3351486" y="2371482"/>
              <a:ext cx="473928" cy="473928"/>
            </a:xfrm>
            <a:prstGeom prst="ellipse">
              <a:avLst/>
            </a:prstGeom>
            <a:solidFill>
              <a:srgbClr val="3094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5A5B8A2-A481-2658-28FC-BEAFA858962B}"/>
              </a:ext>
            </a:extLst>
          </p:cNvPr>
          <p:cNvGrpSpPr/>
          <p:nvPr/>
        </p:nvGrpSpPr>
        <p:grpSpPr>
          <a:xfrm flipH="1">
            <a:off x="9931041" y="2373859"/>
            <a:ext cx="1595899" cy="473928"/>
            <a:chOff x="3351486" y="2371482"/>
            <a:chExt cx="1595899" cy="473928"/>
          </a:xfrm>
        </p:grpSpPr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B3BAF808-D8C3-F156-B39F-157D0FE58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5414" y="2608446"/>
              <a:ext cx="1121971" cy="0"/>
            </a:xfrm>
            <a:prstGeom prst="line">
              <a:avLst/>
            </a:prstGeom>
            <a:ln w="57150">
              <a:solidFill>
                <a:srgbClr val="3094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736D0-8CBA-DFE1-2045-F2613C9A7F64}"/>
                </a:ext>
              </a:extLst>
            </p:cNvPr>
            <p:cNvSpPr/>
            <p:nvPr/>
          </p:nvSpPr>
          <p:spPr>
            <a:xfrm>
              <a:off x="3351486" y="2371482"/>
              <a:ext cx="473928" cy="473928"/>
            </a:xfrm>
            <a:prstGeom prst="ellipse">
              <a:avLst/>
            </a:prstGeom>
            <a:solidFill>
              <a:srgbClr val="3094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C050B40-5022-9CCD-673B-40F4A8487A47}"/>
              </a:ext>
            </a:extLst>
          </p:cNvPr>
          <p:cNvGrpSpPr/>
          <p:nvPr/>
        </p:nvGrpSpPr>
        <p:grpSpPr>
          <a:xfrm>
            <a:off x="5710647" y="3906927"/>
            <a:ext cx="1584497" cy="473928"/>
            <a:chOff x="3357836" y="3906927"/>
            <a:chExt cx="1584497" cy="473928"/>
          </a:xfrm>
        </p:grpSpPr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35C8049E-5DB6-CD88-8511-2BA9A69A6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0362" y="4143891"/>
              <a:ext cx="1121971" cy="0"/>
            </a:xfrm>
            <a:prstGeom prst="line">
              <a:avLst/>
            </a:prstGeom>
            <a:ln w="57150">
              <a:solidFill>
                <a:srgbClr val="30949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19BA76D-92A9-0F3B-4344-BC44EE512A42}"/>
                </a:ext>
              </a:extLst>
            </p:cNvPr>
            <p:cNvSpPr/>
            <p:nvPr/>
          </p:nvSpPr>
          <p:spPr>
            <a:xfrm>
              <a:off x="3357836" y="3906927"/>
              <a:ext cx="473928" cy="473928"/>
            </a:xfrm>
            <a:prstGeom prst="ellipse">
              <a:avLst/>
            </a:prstGeom>
            <a:solidFill>
              <a:srgbClr val="3094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AB5882E-B7CA-325B-9810-1BB58513A39E}"/>
              </a:ext>
            </a:extLst>
          </p:cNvPr>
          <p:cNvSpPr txBox="1"/>
          <p:nvPr/>
        </p:nvSpPr>
        <p:spPr>
          <a:xfrm>
            <a:off x="5690222" y="2365359"/>
            <a:ext cx="50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22AEA-4D09-6A85-0B25-181681F8BAA5}"/>
              </a:ext>
            </a:extLst>
          </p:cNvPr>
          <p:cNvSpPr txBox="1"/>
          <p:nvPr/>
        </p:nvSpPr>
        <p:spPr>
          <a:xfrm>
            <a:off x="5710647" y="3913058"/>
            <a:ext cx="50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7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9156E3-D008-38FF-530D-74E99A0C45A9}"/>
              </a:ext>
            </a:extLst>
          </p:cNvPr>
          <p:cNvSpPr txBox="1"/>
          <p:nvPr/>
        </p:nvSpPr>
        <p:spPr>
          <a:xfrm>
            <a:off x="11035900" y="2365359"/>
            <a:ext cx="50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8CC639-4EC3-A946-1D3C-2DFB01A5EC4B}"/>
              </a:ext>
            </a:extLst>
          </p:cNvPr>
          <p:cNvSpPr txBox="1"/>
          <p:nvPr/>
        </p:nvSpPr>
        <p:spPr>
          <a:xfrm>
            <a:off x="10960468" y="3395990"/>
            <a:ext cx="65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57085B-7B12-45D7-8BC1-05C46D9CE737}"/>
              </a:ext>
            </a:extLst>
          </p:cNvPr>
          <p:cNvSpPr txBox="1"/>
          <p:nvPr/>
        </p:nvSpPr>
        <p:spPr>
          <a:xfrm>
            <a:off x="483178" y="1178348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항목 순서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F7AFD8-1F5C-BD16-745D-3005BBF6FAD4}"/>
              </a:ext>
            </a:extLst>
          </p:cNvPr>
          <p:cNvGrpSpPr/>
          <p:nvPr/>
        </p:nvGrpSpPr>
        <p:grpSpPr>
          <a:xfrm>
            <a:off x="456004" y="2827024"/>
            <a:ext cx="4494029" cy="2821662"/>
            <a:chOff x="822247" y="2374333"/>
            <a:chExt cx="2537022" cy="159291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1DBA77-35FE-88D9-E330-2FF0046FAACD}"/>
                </a:ext>
              </a:extLst>
            </p:cNvPr>
            <p:cNvSpPr/>
            <p:nvPr/>
          </p:nvSpPr>
          <p:spPr>
            <a:xfrm>
              <a:off x="1685754" y="2596192"/>
              <a:ext cx="806200" cy="1047896"/>
            </a:xfrm>
            <a:prstGeom prst="rect">
              <a:avLst/>
            </a:prstGeom>
            <a:solidFill>
              <a:srgbClr val="3094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ore-KR" sz="3000" dirty="0"/>
            </a:p>
            <a:p>
              <a:pPr algn="ctr"/>
              <a:endParaRPr kumimoji="1" lang="ko-Kore-KR" altLang="en-US" sz="3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D199A5-2C9B-617B-FDD5-7315DFBE4DEB}"/>
                </a:ext>
              </a:extLst>
            </p:cNvPr>
            <p:cNvSpPr/>
            <p:nvPr/>
          </p:nvSpPr>
          <p:spPr>
            <a:xfrm>
              <a:off x="879554" y="2933648"/>
              <a:ext cx="806200" cy="710439"/>
            </a:xfrm>
            <a:prstGeom prst="rect">
              <a:avLst/>
            </a:prstGeom>
            <a:solidFill>
              <a:srgbClr val="83C6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0151609-2B36-1496-239D-13DBCD9818A8}"/>
                </a:ext>
              </a:extLst>
            </p:cNvPr>
            <p:cNvSpPr/>
            <p:nvPr/>
          </p:nvSpPr>
          <p:spPr>
            <a:xfrm>
              <a:off x="2491954" y="3188375"/>
              <a:ext cx="806200" cy="455711"/>
            </a:xfrm>
            <a:prstGeom prst="rect">
              <a:avLst/>
            </a:prstGeom>
            <a:solidFill>
              <a:srgbClr val="BAE4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6E5B04-D153-ABD0-89E8-1735092DA5BE}"/>
                </a:ext>
              </a:extLst>
            </p:cNvPr>
            <p:cNvSpPr txBox="1"/>
            <p:nvPr/>
          </p:nvSpPr>
          <p:spPr>
            <a:xfrm>
              <a:off x="1862431" y="2737890"/>
              <a:ext cx="452846" cy="76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8200" dirty="0">
                  <a:solidFill>
                    <a:schemeClr val="bg1"/>
                  </a:solidFill>
                </a:rPr>
                <a:t>1</a:t>
              </a:r>
              <a:endParaRPr kumimoji="1" lang="ko-Kore-KR" altLang="en-US" sz="82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B67A74-D314-AB3E-657F-27ED13042683}"/>
                </a:ext>
              </a:extLst>
            </p:cNvPr>
            <p:cNvSpPr txBox="1"/>
            <p:nvPr/>
          </p:nvSpPr>
          <p:spPr>
            <a:xfrm>
              <a:off x="1056231" y="2993492"/>
              <a:ext cx="452846" cy="59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200" dirty="0">
                  <a:solidFill>
                    <a:schemeClr val="bg1"/>
                  </a:solidFill>
                </a:rPr>
                <a:t>2</a:t>
              </a:r>
              <a:endParaRPr kumimoji="1" lang="ko-Kore-KR" altLang="en-US" sz="6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6F8C0B-2071-5F3C-F7CB-B63D29C265DB}"/>
                </a:ext>
              </a:extLst>
            </p:cNvPr>
            <p:cNvSpPr txBox="1"/>
            <p:nvPr/>
          </p:nvSpPr>
          <p:spPr>
            <a:xfrm>
              <a:off x="2668631" y="3207086"/>
              <a:ext cx="452846" cy="41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200" dirty="0">
                  <a:solidFill>
                    <a:schemeClr val="bg1"/>
                  </a:solidFill>
                </a:rPr>
                <a:t>3</a:t>
              </a:r>
              <a:endParaRPr kumimoji="1" lang="ko-Kore-KR" altLang="en-US" sz="4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D13366-6CB2-AFC6-A2B8-5127D7DBFBAD}"/>
                </a:ext>
              </a:extLst>
            </p:cNvPr>
            <p:cNvSpPr txBox="1"/>
            <p:nvPr/>
          </p:nvSpPr>
          <p:spPr>
            <a:xfrm>
              <a:off x="1177952" y="3644086"/>
              <a:ext cx="18218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필터</a:t>
              </a:r>
              <a:r>
                <a:rPr kumimoji="1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사용률</a:t>
              </a:r>
              <a:endParaRPr kumimoji="1" lang="ko-Kore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C53286-D3E3-8317-CE17-F5F5141F7CBB}"/>
                </a:ext>
              </a:extLst>
            </p:cNvPr>
            <p:cNvSpPr txBox="1"/>
            <p:nvPr/>
          </p:nvSpPr>
          <p:spPr>
            <a:xfrm>
              <a:off x="1622188" y="2374333"/>
              <a:ext cx="920814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업무 분야</a:t>
              </a:r>
              <a:endPara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1FF696-B554-92D9-0FCF-F88A15489FEB}"/>
                </a:ext>
              </a:extLst>
            </p:cNvPr>
            <p:cNvSpPr txBox="1"/>
            <p:nvPr/>
          </p:nvSpPr>
          <p:spPr>
            <a:xfrm>
              <a:off x="822247" y="2710324"/>
              <a:ext cx="920814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경 력</a:t>
              </a:r>
              <a:endPara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5A503E-5292-A642-993B-00B034CA665F}"/>
                </a:ext>
              </a:extLst>
            </p:cNvPr>
            <p:cNvSpPr txBox="1"/>
            <p:nvPr/>
          </p:nvSpPr>
          <p:spPr>
            <a:xfrm>
              <a:off x="2438455" y="2961211"/>
              <a:ext cx="920814" cy="2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 역</a:t>
              </a:r>
              <a:endPara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76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E1F5A3E1-5280-1C5B-77AD-0FE6D6B689CC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6CEB9F-6405-6F5A-E561-03F6E3BF8804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740A8-9951-9940-B8E1-216D2E659132}"/>
              </a:ext>
            </a:extLst>
          </p:cNvPr>
          <p:cNvSpPr txBox="1"/>
          <p:nvPr/>
        </p:nvSpPr>
        <p:spPr>
          <a:xfrm>
            <a:off x="569988" y="1184565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세부 분류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업무 분야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2F8CCA-318C-224B-9273-9D8E6FB5B97D}"/>
              </a:ext>
            </a:extLst>
          </p:cNvPr>
          <p:cNvSpPr/>
          <p:nvPr/>
        </p:nvSpPr>
        <p:spPr>
          <a:xfrm>
            <a:off x="3692478" y="2285385"/>
            <a:ext cx="2403522" cy="2233576"/>
          </a:xfrm>
          <a:prstGeom prst="rect">
            <a:avLst/>
          </a:prstGeom>
          <a:solidFill>
            <a:srgbClr val="2B5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SW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40.85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1AA838-9B82-27D0-76EC-0D798F7A2A64}"/>
              </a:ext>
            </a:extLst>
          </p:cNvPr>
          <p:cNvSpPr/>
          <p:nvPr/>
        </p:nvSpPr>
        <p:spPr>
          <a:xfrm>
            <a:off x="6135714" y="2285386"/>
            <a:ext cx="1428356" cy="1581524"/>
          </a:xfrm>
          <a:prstGeom prst="rect">
            <a:avLst/>
          </a:prstGeom>
          <a:solidFill>
            <a:srgbClr val="7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디자인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13.78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87709-5361-CF43-5C54-4645B4C18F2B}"/>
              </a:ext>
            </a:extLst>
          </p:cNvPr>
          <p:cNvSpPr/>
          <p:nvPr/>
        </p:nvSpPr>
        <p:spPr>
          <a:xfrm>
            <a:off x="7598351" y="2285386"/>
            <a:ext cx="829499" cy="1581524"/>
          </a:xfrm>
          <a:prstGeom prst="rect">
            <a:avLst/>
          </a:prstGeom>
          <a:solidFill>
            <a:srgbClr val="83C6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500" dirty="0"/>
              <a:t>운영</a:t>
            </a:r>
            <a:endParaRPr kumimoji="1" lang="en-US" altLang="ko-Kore-KR" sz="1500" dirty="0"/>
          </a:p>
          <a:p>
            <a:pPr algn="ctr"/>
            <a:r>
              <a:rPr kumimoji="1" lang="en-US" altLang="ko-Kore-KR" sz="1500" dirty="0"/>
              <a:t>10.13</a:t>
            </a:r>
            <a:endParaRPr kumimoji="1" lang="ko-Kore-KR" altLang="en-US" sz="15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394EDA-61E7-E57A-77D3-E8B9466C70F8}"/>
              </a:ext>
            </a:extLst>
          </p:cNvPr>
          <p:cNvSpPr/>
          <p:nvPr/>
        </p:nvSpPr>
        <p:spPr>
          <a:xfrm>
            <a:off x="6135714" y="3892877"/>
            <a:ext cx="1695413" cy="780942"/>
          </a:xfrm>
          <a:prstGeom prst="rect">
            <a:avLst/>
          </a:prstGeom>
          <a:solidFill>
            <a:srgbClr val="8ECC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/>
              <a:t>기획</a:t>
            </a:r>
            <a:r>
              <a:rPr kumimoji="1" lang="en-US" altLang="ko-Kore-KR" sz="1600" dirty="0"/>
              <a:t>/</a:t>
            </a:r>
            <a:r>
              <a:rPr kumimoji="1" lang="en-US" altLang="ko-KR" sz="1600" dirty="0"/>
              <a:t>PM</a:t>
            </a:r>
          </a:p>
          <a:p>
            <a:pPr algn="ctr"/>
            <a:r>
              <a:rPr kumimoji="1" lang="en-US" altLang="ko-Kore-KR" sz="1600" dirty="0"/>
              <a:t>8.12</a:t>
            </a:r>
            <a:endParaRPr kumimoji="1" lang="ko-Kore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430B7B-B495-5331-FFCE-29761BFBD7EC}"/>
              </a:ext>
            </a:extLst>
          </p:cNvPr>
          <p:cNvSpPr/>
          <p:nvPr/>
        </p:nvSpPr>
        <p:spPr>
          <a:xfrm>
            <a:off x="3692477" y="4560501"/>
            <a:ext cx="2403523" cy="882101"/>
          </a:xfrm>
          <a:prstGeom prst="rect">
            <a:avLst/>
          </a:prstGeom>
          <a:solidFill>
            <a:srgbClr val="70BA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마케팅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13.84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21B861-E8B6-6F1E-D968-864B8EC32479}"/>
              </a:ext>
            </a:extLst>
          </p:cNvPr>
          <p:cNvSpPr/>
          <p:nvPr/>
        </p:nvSpPr>
        <p:spPr>
          <a:xfrm>
            <a:off x="6136936" y="4706256"/>
            <a:ext cx="1694191" cy="732386"/>
          </a:xfrm>
          <a:prstGeom prst="rect">
            <a:avLst/>
          </a:prstGeom>
          <a:solidFill>
            <a:srgbClr val="94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비즈니스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7.25</a:t>
            </a:r>
            <a:endParaRPr kumimoji="1" lang="ko-Kore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C05FFD-3AF5-63CC-A9C8-ACF626DEE99A}"/>
              </a:ext>
            </a:extLst>
          </p:cNvPr>
          <p:cNvSpPr/>
          <p:nvPr/>
        </p:nvSpPr>
        <p:spPr>
          <a:xfrm>
            <a:off x="7865410" y="3892877"/>
            <a:ext cx="562440" cy="1219438"/>
          </a:xfrm>
          <a:prstGeom prst="rect">
            <a:avLst/>
          </a:prstGeom>
          <a:solidFill>
            <a:srgbClr val="A5D8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100" dirty="0"/>
              <a:t>경영지원</a:t>
            </a:r>
            <a:endParaRPr kumimoji="1" lang="en-US" altLang="ko-Kore-KR" sz="1100" dirty="0"/>
          </a:p>
          <a:p>
            <a:pPr algn="ctr"/>
            <a:r>
              <a:rPr kumimoji="1" lang="en-US" altLang="ko-Kore-KR" sz="1100" dirty="0"/>
              <a:t>4.</a:t>
            </a:r>
            <a:r>
              <a:rPr kumimoji="1" lang="en-US" altLang="ko-KR" sz="1100" dirty="0"/>
              <a:t>53</a:t>
            </a:r>
            <a:endParaRPr kumimoji="1" lang="ko-Kore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54C1AE-817D-2BB4-8719-6198627A3393}"/>
              </a:ext>
            </a:extLst>
          </p:cNvPr>
          <p:cNvSpPr txBox="1"/>
          <p:nvPr/>
        </p:nvSpPr>
        <p:spPr>
          <a:xfrm>
            <a:off x="3998886" y="1892725"/>
            <a:ext cx="41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분야별 채용공고 비중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FC7AFF-562C-E6E1-DC06-DEB79E2743E3}"/>
              </a:ext>
            </a:extLst>
          </p:cNvPr>
          <p:cNvSpPr/>
          <p:nvPr/>
        </p:nvSpPr>
        <p:spPr>
          <a:xfrm>
            <a:off x="7865410" y="5138282"/>
            <a:ext cx="222548" cy="300360"/>
          </a:xfrm>
          <a:prstGeom prst="rect">
            <a:avLst/>
          </a:prstGeom>
          <a:solidFill>
            <a:srgbClr val="BAE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1CC0B0-6D05-D4CE-80E3-D557C41187AD}"/>
              </a:ext>
            </a:extLst>
          </p:cNvPr>
          <p:cNvSpPr/>
          <p:nvPr/>
        </p:nvSpPr>
        <p:spPr>
          <a:xfrm>
            <a:off x="8121018" y="5138282"/>
            <a:ext cx="165045" cy="300360"/>
          </a:xfrm>
          <a:prstGeom prst="rect">
            <a:avLst/>
          </a:prstGeom>
          <a:solidFill>
            <a:srgbClr val="BBE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C3D1EE-7066-FE55-AFAE-8F1AFE33FA7C}"/>
              </a:ext>
            </a:extLst>
          </p:cNvPr>
          <p:cNvGrpSpPr/>
          <p:nvPr/>
        </p:nvGrpSpPr>
        <p:grpSpPr>
          <a:xfrm>
            <a:off x="8319123" y="5138282"/>
            <a:ext cx="1260331" cy="1526191"/>
            <a:chOff x="5121253" y="4767456"/>
            <a:chExt cx="1260331" cy="15261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73C1E7-90B8-BE1C-5D82-26A4FD2B169C}"/>
                </a:ext>
              </a:extLst>
            </p:cNvPr>
            <p:cNvSpPr/>
            <p:nvPr/>
          </p:nvSpPr>
          <p:spPr>
            <a:xfrm>
              <a:off x="5121253" y="4767456"/>
              <a:ext cx="108727" cy="300360"/>
            </a:xfrm>
            <a:prstGeom prst="rect">
              <a:avLst/>
            </a:prstGeom>
            <a:solidFill>
              <a:srgbClr val="BBE5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EB748D12-CEC2-8A6E-186D-96336EEB44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91738" y="5246790"/>
              <a:ext cx="894344" cy="536391"/>
            </a:xfrm>
            <a:prstGeom prst="bentConnector3">
              <a:avLst>
                <a:gd name="adj1" fmla="val 97537"/>
              </a:avLst>
            </a:prstGeom>
            <a:ln w="444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8223B5-462B-3872-E787-91F222F3A074}"/>
                </a:ext>
              </a:extLst>
            </p:cNvPr>
            <p:cNvSpPr txBox="1"/>
            <p:nvPr/>
          </p:nvSpPr>
          <p:spPr>
            <a:xfrm>
              <a:off x="5560342" y="5770427"/>
              <a:ext cx="821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투자</a:t>
              </a:r>
              <a:endPara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0.29</a:t>
              </a:r>
              <a:endPara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79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64F3AF-962D-2E80-1270-47C7819881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22973" y="554003"/>
            <a:ext cx="11542427" cy="5756223"/>
          </a:xfrm>
          <a:prstGeom prst="rect">
            <a:avLst/>
          </a:prstGeom>
          <a:solidFill>
            <a:schemeClr val="bg1"/>
          </a:solidFill>
          <a:ln w="12700" cap="rnd">
            <a:gradFill>
              <a:gsLst>
                <a:gs pos="0">
                  <a:srgbClr val="FF0000">
                    <a:alpha val="50000"/>
                    <a:lumMod val="100000"/>
                  </a:srgbClr>
                </a:gs>
                <a:gs pos="15000">
                  <a:srgbClr val="FFC000"/>
                </a:gs>
                <a:gs pos="33000">
                  <a:srgbClr val="FFFF00"/>
                </a:gs>
                <a:gs pos="93000">
                  <a:srgbClr val="7030A0"/>
                </a:gs>
                <a:gs pos="78000">
                  <a:srgbClr val="002060"/>
                </a:gs>
                <a:gs pos="63000">
                  <a:srgbClr val="00B0F0"/>
                </a:gs>
                <a:gs pos="48000">
                  <a:srgbClr val="00B050"/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542427"/>
                      <a:gd name="connsiteY0" fmla="*/ 0 h 5756223"/>
                      <a:gd name="connsiteX1" fmla="*/ 461697 w 11542427"/>
                      <a:gd name="connsiteY1" fmla="*/ 0 h 5756223"/>
                      <a:gd name="connsiteX2" fmla="*/ 1269667 w 11542427"/>
                      <a:gd name="connsiteY2" fmla="*/ 0 h 5756223"/>
                      <a:gd name="connsiteX3" fmla="*/ 1962213 w 11542427"/>
                      <a:gd name="connsiteY3" fmla="*/ 0 h 5756223"/>
                      <a:gd name="connsiteX4" fmla="*/ 2423910 w 11542427"/>
                      <a:gd name="connsiteY4" fmla="*/ 0 h 5756223"/>
                      <a:gd name="connsiteX5" fmla="*/ 2654758 w 11542427"/>
                      <a:gd name="connsiteY5" fmla="*/ 0 h 5756223"/>
                      <a:gd name="connsiteX6" fmla="*/ 3116455 w 11542427"/>
                      <a:gd name="connsiteY6" fmla="*/ 0 h 5756223"/>
                      <a:gd name="connsiteX7" fmla="*/ 3809001 w 11542427"/>
                      <a:gd name="connsiteY7" fmla="*/ 0 h 5756223"/>
                      <a:gd name="connsiteX8" fmla="*/ 4616971 w 11542427"/>
                      <a:gd name="connsiteY8" fmla="*/ 0 h 5756223"/>
                      <a:gd name="connsiteX9" fmla="*/ 4847819 w 11542427"/>
                      <a:gd name="connsiteY9" fmla="*/ 0 h 5756223"/>
                      <a:gd name="connsiteX10" fmla="*/ 5078668 w 11542427"/>
                      <a:gd name="connsiteY10" fmla="*/ 0 h 5756223"/>
                      <a:gd name="connsiteX11" fmla="*/ 5886638 w 11542427"/>
                      <a:gd name="connsiteY11" fmla="*/ 0 h 5756223"/>
                      <a:gd name="connsiteX12" fmla="*/ 6117486 w 11542427"/>
                      <a:gd name="connsiteY12" fmla="*/ 0 h 5756223"/>
                      <a:gd name="connsiteX13" fmla="*/ 6694608 w 11542427"/>
                      <a:gd name="connsiteY13" fmla="*/ 0 h 5756223"/>
                      <a:gd name="connsiteX14" fmla="*/ 7040880 w 11542427"/>
                      <a:gd name="connsiteY14" fmla="*/ 0 h 5756223"/>
                      <a:gd name="connsiteX15" fmla="*/ 7387153 w 11542427"/>
                      <a:gd name="connsiteY15" fmla="*/ 0 h 5756223"/>
                      <a:gd name="connsiteX16" fmla="*/ 7733426 w 11542427"/>
                      <a:gd name="connsiteY16" fmla="*/ 0 h 5756223"/>
                      <a:gd name="connsiteX17" fmla="*/ 8079699 w 11542427"/>
                      <a:gd name="connsiteY17" fmla="*/ 0 h 5756223"/>
                      <a:gd name="connsiteX18" fmla="*/ 8541396 w 11542427"/>
                      <a:gd name="connsiteY18" fmla="*/ 0 h 5756223"/>
                      <a:gd name="connsiteX19" fmla="*/ 8887669 w 11542427"/>
                      <a:gd name="connsiteY19" fmla="*/ 0 h 5756223"/>
                      <a:gd name="connsiteX20" fmla="*/ 9349366 w 11542427"/>
                      <a:gd name="connsiteY20" fmla="*/ 0 h 5756223"/>
                      <a:gd name="connsiteX21" fmla="*/ 10041911 w 11542427"/>
                      <a:gd name="connsiteY21" fmla="*/ 0 h 5756223"/>
                      <a:gd name="connsiteX22" fmla="*/ 10388184 w 11542427"/>
                      <a:gd name="connsiteY22" fmla="*/ 0 h 5756223"/>
                      <a:gd name="connsiteX23" fmla="*/ 10619033 w 11542427"/>
                      <a:gd name="connsiteY23" fmla="*/ 0 h 5756223"/>
                      <a:gd name="connsiteX24" fmla="*/ 11542427 w 11542427"/>
                      <a:gd name="connsiteY24" fmla="*/ 0 h 5756223"/>
                      <a:gd name="connsiteX25" fmla="*/ 11542427 w 11542427"/>
                      <a:gd name="connsiteY25" fmla="*/ 402936 h 5756223"/>
                      <a:gd name="connsiteX26" fmla="*/ 11542427 w 11542427"/>
                      <a:gd name="connsiteY26" fmla="*/ 805871 h 5756223"/>
                      <a:gd name="connsiteX27" fmla="*/ 11542427 w 11542427"/>
                      <a:gd name="connsiteY27" fmla="*/ 1266369 h 5756223"/>
                      <a:gd name="connsiteX28" fmla="*/ 11542427 w 11542427"/>
                      <a:gd name="connsiteY28" fmla="*/ 1841991 h 5756223"/>
                      <a:gd name="connsiteX29" fmla="*/ 11542427 w 11542427"/>
                      <a:gd name="connsiteY29" fmla="*/ 2475176 h 5756223"/>
                      <a:gd name="connsiteX30" fmla="*/ 11542427 w 11542427"/>
                      <a:gd name="connsiteY30" fmla="*/ 2993236 h 5756223"/>
                      <a:gd name="connsiteX31" fmla="*/ 11542427 w 11542427"/>
                      <a:gd name="connsiteY31" fmla="*/ 3453734 h 5756223"/>
                      <a:gd name="connsiteX32" fmla="*/ 11542427 w 11542427"/>
                      <a:gd name="connsiteY32" fmla="*/ 3914232 h 5756223"/>
                      <a:gd name="connsiteX33" fmla="*/ 11542427 w 11542427"/>
                      <a:gd name="connsiteY33" fmla="*/ 4547416 h 5756223"/>
                      <a:gd name="connsiteX34" fmla="*/ 11542427 w 11542427"/>
                      <a:gd name="connsiteY34" fmla="*/ 4950352 h 5756223"/>
                      <a:gd name="connsiteX35" fmla="*/ 11542427 w 11542427"/>
                      <a:gd name="connsiteY35" fmla="*/ 5756223 h 5756223"/>
                      <a:gd name="connsiteX36" fmla="*/ 10965306 w 11542427"/>
                      <a:gd name="connsiteY36" fmla="*/ 5756223 h 5756223"/>
                      <a:gd name="connsiteX37" fmla="*/ 10157336 w 11542427"/>
                      <a:gd name="connsiteY37" fmla="*/ 5756223 h 5756223"/>
                      <a:gd name="connsiteX38" fmla="*/ 9580214 w 11542427"/>
                      <a:gd name="connsiteY38" fmla="*/ 5756223 h 5756223"/>
                      <a:gd name="connsiteX39" fmla="*/ 9349366 w 11542427"/>
                      <a:gd name="connsiteY39" fmla="*/ 5756223 h 5756223"/>
                      <a:gd name="connsiteX40" fmla="*/ 9118517 w 11542427"/>
                      <a:gd name="connsiteY40" fmla="*/ 5756223 h 5756223"/>
                      <a:gd name="connsiteX41" fmla="*/ 8310547 w 11542427"/>
                      <a:gd name="connsiteY41" fmla="*/ 5756223 h 5756223"/>
                      <a:gd name="connsiteX42" fmla="*/ 7848850 w 11542427"/>
                      <a:gd name="connsiteY42" fmla="*/ 5756223 h 5756223"/>
                      <a:gd name="connsiteX43" fmla="*/ 7040880 w 11542427"/>
                      <a:gd name="connsiteY43" fmla="*/ 5756223 h 5756223"/>
                      <a:gd name="connsiteX44" fmla="*/ 6463759 w 11542427"/>
                      <a:gd name="connsiteY44" fmla="*/ 5756223 h 5756223"/>
                      <a:gd name="connsiteX45" fmla="*/ 6232911 w 11542427"/>
                      <a:gd name="connsiteY45" fmla="*/ 5756223 h 5756223"/>
                      <a:gd name="connsiteX46" fmla="*/ 5886638 w 11542427"/>
                      <a:gd name="connsiteY46" fmla="*/ 5756223 h 5756223"/>
                      <a:gd name="connsiteX47" fmla="*/ 5424941 w 11542427"/>
                      <a:gd name="connsiteY47" fmla="*/ 5756223 h 5756223"/>
                      <a:gd name="connsiteX48" fmla="*/ 4732395 w 11542427"/>
                      <a:gd name="connsiteY48" fmla="*/ 5756223 h 5756223"/>
                      <a:gd name="connsiteX49" fmla="*/ 4039849 w 11542427"/>
                      <a:gd name="connsiteY49" fmla="*/ 5756223 h 5756223"/>
                      <a:gd name="connsiteX50" fmla="*/ 3462728 w 11542427"/>
                      <a:gd name="connsiteY50" fmla="*/ 5756223 h 5756223"/>
                      <a:gd name="connsiteX51" fmla="*/ 3001031 w 11542427"/>
                      <a:gd name="connsiteY51" fmla="*/ 5756223 h 5756223"/>
                      <a:gd name="connsiteX52" fmla="*/ 2193061 w 11542427"/>
                      <a:gd name="connsiteY52" fmla="*/ 5756223 h 5756223"/>
                      <a:gd name="connsiteX53" fmla="*/ 1615940 w 11542427"/>
                      <a:gd name="connsiteY53" fmla="*/ 5756223 h 5756223"/>
                      <a:gd name="connsiteX54" fmla="*/ 1269667 w 11542427"/>
                      <a:gd name="connsiteY54" fmla="*/ 5756223 h 5756223"/>
                      <a:gd name="connsiteX55" fmla="*/ 923394 w 11542427"/>
                      <a:gd name="connsiteY55" fmla="*/ 5756223 h 5756223"/>
                      <a:gd name="connsiteX56" fmla="*/ 692546 w 11542427"/>
                      <a:gd name="connsiteY56" fmla="*/ 5756223 h 5756223"/>
                      <a:gd name="connsiteX57" fmla="*/ 0 w 11542427"/>
                      <a:gd name="connsiteY57" fmla="*/ 5756223 h 5756223"/>
                      <a:gd name="connsiteX58" fmla="*/ 0 w 11542427"/>
                      <a:gd name="connsiteY58" fmla="*/ 5295725 h 5756223"/>
                      <a:gd name="connsiteX59" fmla="*/ 0 w 11542427"/>
                      <a:gd name="connsiteY59" fmla="*/ 4835227 h 5756223"/>
                      <a:gd name="connsiteX60" fmla="*/ 0 w 11542427"/>
                      <a:gd name="connsiteY60" fmla="*/ 4202043 h 5756223"/>
                      <a:gd name="connsiteX61" fmla="*/ 0 w 11542427"/>
                      <a:gd name="connsiteY61" fmla="*/ 3568858 h 5756223"/>
                      <a:gd name="connsiteX62" fmla="*/ 0 w 11542427"/>
                      <a:gd name="connsiteY62" fmla="*/ 2935674 h 5756223"/>
                      <a:gd name="connsiteX63" fmla="*/ 0 w 11542427"/>
                      <a:gd name="connsiteY63" fmla="*/ 2532738 h 5756223"/>
                      <a:gd name="connsiteX64" fmla="*/ 0 w 11542427"/>
                      <a:gd name="connsiteY64" fmla="*/ 2072240 h 5756223"/>
                      <a:gd name="connsiteX65" fmla="*/ 0 w 11542427"/>
                      <a:gd name="connsiteY65" fmla="*/ 1439056 h 5756223"/>
                      <a:gd name="connsiteX66" fmla="*/ 0 w 11542427"/>
                      <a:gd name="connsiteY66" fmla="*/ 748309 h 5756223"/>
                      <a:gd name="connsiteX67" fmla="*/ 0 w 11542427"/>
                      <a:gd name="connsiteY67" fmla="*/ 0 h 5756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542427" h="5756223" fill="none" extrusionOk="0">
                        <a:moveTo>
                          <a:pt x="0" y="0"/>
                        </a:moveTo>
                        <a:cubicBezTo>
                          <a:pt x="193540" y="-8740"/>
                          <a:pt x="262247" y="48270"/>
                          <a:pt x="461697" y="0"/>
                        </a:cubicBezTo>
                        <a:cubicBezTo>
                          <a:pt x="661147" y="-48270"/>
                          <a:pt x="942688" y="23664"/>
                          <a:pt x="1269667" y="0"/>
                        </a:cubicBezTo>
                        <a:cubicBezTo>
                          <a:pt x="1596646" y="-23664"/>
                          <a:pt x="1701272" y="23762"/>
                          <a:pt x="1962213" y="0"/>
                        </a:cubicBezTo>
                        <a:cubicBezTo>
                          <a:pt x="2223154" y="-23762"/>
                          <a:pt x="2296211" y="28995"/>
                          <a:pt x="2423910" y="0"/>
                        </a:cubicBezTo>
                        <a:cubicBezTo>
                          <a:pt x="2551609" y="-28995"/>
                          <a:pt x="2566164" y="17995"/>
                          <a:pt x="2654758" y="0"/>
                        </a:cubicBezTo>
                        <a:cubicBezTo>
                          <a:pt x="2743352" y="-17995"/>
                          <a:pt x="2957409" y="40656"/>
                          <a:pt x="3116455" y="0"/>
                        </a:cubicBezTo>
                        <a:cubicBezTo>
                          <a:pt x="3275501" y="-40656"/>
                          <a:pt x="3552193" y="19205"/>
                          <a:pt x="3809001" y="0"/>
                        </a:cubicBezTo>
                        <a:cubicBezTo>
                          <a:pt x="4065809" y="-19205"/>
                          <a:pt x="4219137" y="1143"/>
                          <a:pt x="4616971" y="0"/>
                        </a:cubicBezTo>
                        <a:cubicBezTo>
                          <a:pt x="5014805" y="-1143"/>
                          <a:pt x="4755966" y="11789"/>
                          <a:pt x="4847819" y="0"/>
                        </a:cubicBezTo>
                        <a:cubicBezTo>
                          <a:pt x="4939672" y="-11789"/>
                          <a:pt x="5024718" y="21814"/>
                          <a:pt x="5078668" y="0"/>
                        </a:cubicBezTo>
                        <a:cubicBezTo>
                          <a:pt x="5132618" y="-21814"/>
                          <a:pt x="5671926" y="91993"/>
                          <a:pt x="5886638" y="0"/>
                        </a:cubicBezTo>
                        <a:cubicBezTo>
                          <a:pt x="6101350" y="-91993"/>
                          <a:pt x="6023375" y="1756"/>
                          <a:pt x="6117486" y="0"/>
                        </a:cubicBezTo>
                        <a:cubicBezTo>
                          <a:pt x="6211597" y="-1756"/>
                          <a:pt x="6545299" y="36108"/>
                          <a:pt x="6694608" y="0"/>
                        </a:cubicBezTo>
                        <a:cubicBezTo>
                          <a:pt x="6843917" y="-36108"/>
                          <a:pt x="6872739" y="13543"/>
                          <a:pt x="7040880" y="0"/>
                        </a:cubicBezTo>
                        <a:cubicBezTo>
                          <a:pt x="7209021" y="-13543"/>
                          <a:pt x="7309155" y="40337"/>
                          <a:pt x="7387153" y="0"/>
                        </a:cubicBezTo>
                        <a:cubicBezTo>
                          <a:pt x="7465151" y="-40337"/>
                          <a:pt x="7617225" y="34301"/>
                          <a:pt x="7733426" y="0"/>
                        </a:cubicBezTo>
                        <a:cubicBezTo>
                          <a:pt x="7849627" y="-34301"/>
                          <a:pt x="7936994" y="14238"/>
                          <a:pt x="8079699" y="0"/>
                        </a:cubicBezTo>
                        <a:cubicBezTo>
                          <a:pt x="8222404" y="-14238"/>
                          <a:pt x="8365770" y="25152"/>
                          <a:pt x="8541396" y="0"/>
                        </a:cubicBezTo>
                        <a:cubicBezTo>
                          <a:pt x="8717022" y="-25152"/>
                          <a:pt x="8717890" y="29991"/>
                          <a:pt x="8887669" y="0"/>
                        </a:cubicBezTo>
                        <a:cubicBezTo>
                          <a:pt x="9057448" y="-29991"/>
                          <a:pt x="9148863" y="7766"/>
                          <a:pt x="9349366" y="0"/>
                        </a:cubicBezTo>
                        <a:cubicBezTo>
                          <a:pt x="9549869" y="-7766"/>
                          <a:pt x="9886173" y="82543"/>
                          <a:pt x="10041911" y="0"/>
                        </a:cubicBezTo>
                        <a:cubicBezTo>
                          <a:pt x="10197649" y="-82543"/>
                          <a:pt x="10301457" y="23798"/>
                          <a:pt x="10388184" y="0"/>
                        </a:cubicBezTo>
                        <a:cubicBezTo>
                          <a:pt x="10474911" y="-23798"/>
                          <a:pt x="10534542" y="6398"/>
                          <a:pt x="10619033" y="0"/>
                        </a:cubicBezTo>
                        <a:cubicBezTo>
                          <a:pt x="10703524" y="-6398"/>
                          <a:pt x="11087407" y="101322"/>
                          <a:pt x="11542427" y="0"/>
                        </a:cubicBezTo>
                        <a:cubicBezTo>
                          <a:pt x="11576994" y="167594"/>
                          <a:pt x="11515515" y="306914"/>
                          <a:pt x="11542427" y="402936"/>
                        </a:cubicBezTo>
                        <a:cubicBezTo>
                          <a:pt x="11569339" y="498958"/>
                          <a:pt x="11538073" y="649897"/>
                          <a:pt x="11542427" y="805871"/>
                        </a:cubicBezTo>
                        <a:cubicBezTo>
                          <a:pt x="11546781" y="961846"/>
                          <a:pt x="11510273" y="1065189"/>
                          <a:pt x="11542427" y="1266369"/>
                        </a:cubicBezTo>
                        <a:cubicBezTo>
                          <a:pt x="11574581" y="1467549"/>
                          <a:pt x="11509297" y="1667594"/>
                          <a:pt x="11542427" y="1841991"/>
                        </a:cubicBezTo>
                        <a:cubicBezTo>
                          <a:pt x="11575557" y="2016388"/>
                          <a:pt x="11473128" y="2172648"/>
                          <a:pt x="11542427" y="2475176"/>
                        </a:cubicBezTo>
                        <a:cubicBezTo>
                          <a:pt x="11611726" y="2777704"/>
                          <a:pt x="11501427" y="2831162"/>
                          <a:pt x="11542427" y="2993236"/>
                        </a:cubicBezTo>
                        <a:cubicBezTo>
                          <a:pt x="11583427" y="3155310"/>
                          <a:pt x="11498713" y="3338357"/>
                          <a:pt x="11542427" y="3453734"/>
                        </a:cubicBezTo>
                        <a:cubicBezTo>
                          <a:pt x="11586141" y="3569111"/>
                          <a:pt x="11498932" y="3785118"/>
                          <a:pt x="11542427" y="3914232"/>
                        </a:cubicBezTo>
                        <a:cubicBezTo>
                          <a:pt x="11585922" y="4043346"/>
                          <a:pt x="11500779" y="4410506"/>
                          <a:pt x="11542427" y="4547416"/>
                        </a:cubicBezTo>
                        <a:cubicBezTo>
                          <a:pt x="11584075" y="4684326"/>
                          <a:pt x="11516798" y="4851647"/>
                          <a:pt x="11542427" y="4950352"/>
                        </a:cubicBezTo>
                        <a:cubicBezTo>
                          <a:pt x="11568056" y="5049057"/>
                          <a:pt x="11515411" y="5459000"/>
                          <a:pt x="11542427" y="5756223"/>
                        </a:cubicBezTo>
                        <a:cubicBezTo>
                          <a:pt x="11341246" y="5816238"/>
                          <a:pt x="11087538" y="5729833"/>
                          <a:pt x="10965306" y="5756223"/>
                        </a:cubicBezTo>
                        <a:cubicBezTo>
                          <a:pt x="10843074" y="5782613"/>
                          <a:pt x="10434866" y="5666390"/>
                          <a:pt x="10157336" y="5756223"/>
                        </a:cubicBezTo>
                        <a:cubicBezTo>
                          <a:pt x="9879806" y="5846056"/>
                          <a:pt x="9720339" y="5719472"/>
                          <a:pt x="9580214" y="5756223"/>
                        </a:cubicBezTo>
                        <a:cubicBezTo>
                          <a:pt x="9440089" y="5792974"/>
                          <a:pt x="9411374" y="5731583"/>
                          <a:pt x="9349366" y="5756223"/>
                        </a:cubicBezTo>
                        <a:cubicBezTo>
                          <a:pt x="9287358" y="5780863"/>
                          <a:pt x="9233837" y="5736639"/>
                          <a:pt x="9118517" y="5756223"/>
                        </a:cubicBezTo>
                        <a:cubicBezTo>
                          <a:pt x="9003197" y="5775807"/>
                          <a:pt x="8485873" y="5748803"/>
                          <a:pt x="8310547" y="5756223"/>
                        </a:cubicBezTo>
                        <a:cubicBezTo>
                          <a:pt x="8135221" y="5763643"/>
                          <a:pt x="7941375" y="5743416"/>
                          <a:pt x="7848850" y="5756223"/>
                        </a:cubicBezTo>
                        <a:cubicBezTo>
                          <a:pt x="7756325" y="5769030"/>
                          <a:pt x="7262535" y="5661487"/>
                          <a:pt x="7040880" y="5756223"/>
                        </a:cubicBezTo>
                        <a:cubicBezTo>
                          <a:pt x="6819225" y="5850959"/>
                          <a:pt x="6677484" y="5724250"/>
                          <a:pt x="6463759" y="5756223"/>
                        </a:cubicBezTo>
                        <a:cubicBezTo>
                          <a:pt x="6250034" y="5788196"/>
                          <a:pt x="6284682" y="5743943"/>
                          <a:pt x="6232911" y="5756223"/>
                        </a:cubicBezTo>
                        <a:cubicBezTo>
                          <a:pt x="6181140" y="5768503"/>
                          <a:pt x="5992657" y="5748693"/>
                          <a:pt x="5886638" y="5756223"/>
                        </a:cubicBezTo>
                        <a:cubicBezTo>
                          <a:pt x="5780619" y="5763753"/>
                          <a:pt x="5638811" y="5712250"/>
                          <a:pt x="5424941" y="5756223"/>
                        </a:cubicBezTo>
                        <a:cubicBezTo>
                          <a:pt x="5211071" y="5800196"/>
                          <a:pt x="4908691" y="5754259"/>
                          <a:pt x="4732395" y="5756223"/>
                        </a:cubicBezTo>
                        <a:cubicBezTo>
                          <a:pt x="4556099" y="5758187"/>
                          <a:pt x="4184485" y="5731906"/>
                          <a:pt x="4039849" y="5756223"/>
                        </a:cubicBezTo>
                        <a:cubicBezTo>
                          <a:pt x="3895213" y="5780540"/>
                          <a:pt x="3622440" y="5718768"/>
                          <a:pt x="3462728" y="5756223"/>
                        </a:cubicBezTo>
                        <a:cubicBezTo>
                          <a:pt x="3303016" y="5793678"/>
                          <a:pt x="3107204" y="5715780"/>
                          <a:pt x="3001031" y="5756223"/>
                        </a:cubicBezTo>
                        <a:cubicBezTo>
                          <a:pt x="2894858" y="5796666"/>
                          <a:pt x="2451073" y="5669384"/>
                          <a:pt x="2193061" y="5756223"/>
                        </a:cubicBezTo>
                        <a:cubicBezTo>
                          <a:pt x="1935049" y="5843062"/>
                          <a:pt x="1792479" y="5749275"/>
                          <a:pt x="1615940" y="5756223"/>
                        </a:cubicBezTo>
                        <a:cubicBezTo>
                          <a:pt x="1439401" y="5763171"/>
                          <a:pt x="1428736" y="5737918"/>
                          <a:pt x="1269667" y="5756223"/>
                        </a:cubicBezTo>
                        <a:cubicBezTo>
                          <a:pt x="1110598" y="5774528"/>
                          <a:pt x="1064605" y="5751337"/>
                          <a:pt x="923394" y="5756223"/>
                        </a:cubicBezTo>
                        <a:cubicBezTo>
                          <a:pt x="782183" y="5761109"/>
                          <a:pt x="790336" y="5728954"/>
                          <a:pt x="692546" y="5756223"/>
                        </a:cubicBezTo>
                        <a:cubicBezTo>
                          <a:pt x="594756" y="5783492"/>
                          <a:pt x="227113" y="5714644"/>
                          <a:pt x="0" y="5756223"/>
                        </a:cubicBezTo>
                        <a:cubicBezTo>
                          <a:pt x="-26387" y="5533080"/>
                          <a:pt x="19596" y="5502479"/>
                          <a:pt x="0" y="5295725"/>
                        </a:cubicBezTo>
                        <a:cubicBezTo>
                          <a:pt x="-19596" y="5088971"/>
                          <a:pt x="50211" y="5025552"/>
                          <a:pt x="0" y="4835227"/>
                        </a:cubicBezTo>
                        <a:cubicBezTo>
                          <a:pt x="-50211" y="4644902"/>
                          <a:pt x="32050" y="4371343"/>
                          <a:pt x="0" y="4202043"/>
                        </a:cubicBezTo>
                        <a:cubicBezTo>
                          <a:pt x="-32050" y="4032743"/>
                          <a:pt x="4636" y="3872310"/>
                          <a:pt x="0" y="3568858"/>
                        </a:cubicBezTo>
                        <a:cubicBezTo>
                          <a:pt x="-4636" y="3265407"/>
                          <a:pt x="12345" y="3109766"/>
                          <a:pt x="0" y="2935674"/>
                        </a:cubicBezTo>
                        <a:cubicBezTo>
                          <a:pt x="-12345" y="2761582"/>
                          <a:pt x="37382" y="2674091"/>
                          <a:pt x="0" y="2532738"/>
                        </a:cubicBezTo>
                        <a:cubicBezTo>
                          <a:pt x="-37382" y="2391385"/>
                          <a:pt x="42046" y="2279589"/>
                          <a:pt x="0" y="2072240"/>
                        </a:cubicBezTo>
                        <a:cubicBezTo>
                          <a:pt x="-42046" y="1864891"/>
                          <a:pt x="60693" y="1648526"/>
                          <a:pt x="0" y="1439056"/>
                        </a:cubicBezTo>
                        <a:cubicBezTo>
                          <a:pt x="-60693" y="1229586"/>
                          <a:pt x="7324" y="969593"/>
                          <a:pt x="0" y="748309"/>
                        </a:cubicBezTo>
                        <a:cubicBezTo>
                          <a:pt x="-7324" y="527025"/>
                          <a:pt x="75418" y="180082"/>
                          <a:pt x="0" y="0"/>
                        </a:cubicBezTo>
                        <a:close/>
                      </a:path>
                      <a:path w="11542427" h="5756223" stroke="0" extrusionOk="0">
                        <a:moveTo>
                          <a:pt x="0" y="0"/>
                        </a:moveTo>
                        <a:cubicBezTo>
                          <a:pt x="142004" y="-20176"/>
                          <a:pt x="363362" y="19296"/>
                          <a:pt x="461697" y="0"/>
                        </a:cubicBezTo>
                        <a:cubicBezTo>
                          <a:pt x="560032" y="-19296"/>
                          <a:pt x="580722" y="27029"/>
                          <a:pt x="692546" y="0"/>
                        </a:cubicBezTo>
                        <a:cubicBezTo>
                          <a:pt x="804370" y="-27029"/>
                          <a:pt x="1106451" y="32075"/>
                          <a:pt x="1500516" y="0"/>
                        </a:cubicBezTo>
                        <a:cubicBezTo>
                          <a:pt x="1894581" y="-32075"/>
                          <a:pt x="1757179" y="52314"/>
                          <a:pt x="1962213" y="0"/>
                        </a:cubicBezTo>
                        <a:cubicBezTo>
                          <a:pt x="2167247" y="-52314"/>
                          <a:pt x="2197104" y="39277"/>
                          <a:pt x="2423910" y="0"/>
                        </a:cubicBezTo>
                        <a:cubicBezTo>
                          <a:pt x="2650716" y="-39277"/>
                          <a:pt x="2835655" y="53649"/>
                          <a:pt x="3231880" y="0"/>
                        </a:cubicBezTo>
                        <a:cubicBezTo>
                          <a:pt x="3628105" y="-53649"/>
                          <a:pt x="3451362" y="36954"/>
                          <a:pt x="3578152" y="0"/>
                        </a:cubicBezTo>
                        <a:cubicBezTo>
                          <a:pt x="3704942" y="-36954"/>
                          <a:pt x="4068050" y="46973"/>
                          <a:pt x="4386122" y="0"/>
                        </a:cubicBezTo>
                        <a:cubicBezTo>
                          <a:pt x="4704194" y="-46973"/>
                          <a:pt x="4874268" y="61421"/>
                          <a:pt x="5194092" y="0"/>
                        </a:cubicBezTo>
                        <a:cubicBezTo>
                          <a:pt x="5513916" y="-61421"/>
                          <a:pt x="5637918" y="50578"/>
                          <a:pt x="5771214" y="0"/>
                        </a:cubicBezTo>
                        <a:cubicBezTo>
                          <a:pt x="5904510" y="-50578"/>
                          <a:pt x="6402940" y="67553"/>
                          <a:pt x="6579183" y="0"/>
                        </a:cubicBezTo>
                        <a:cubicBezTo>
                          <a:pt x="6755426" y="-67553"/>
                          <a:pt x="6814153" y="4321"/>
                          <a:pt x="7040880" y="0"/>
                        </a:cubicBezTo>
                        <a:cubicBezTo>
                          <a:pt x="7267607" y="-4321"/>
                          <a:pt x="7295940" y="34578"/>
                          <a:pt x="7502578" y="0"/>
                        </a:cubicBezTo>
                        <a:cubicBezTo>
                          <a:pt x="7709216" y="-34578"/>
                          <a:pt x="8041881" y="17253"/>
                          <a:pt x="8195123" y="0"/>
                        </a:cubicBezTo>
                        <a:cubicBezTo>
                          <a:pt x="8348365" y="-17253"/>
                          <a:pt x="8431378" y="52366"/>
                          <a:pt x="8656820" y="0"/>
                        </a:cubicBezTo>
                        <a:cubicBezTo>
                          <a:pt x="8882262" y="-52366"/>
                          <a:pt x="9240864" y="41337"/>
                          <a:pt x="9464790" y="0"/>
                        </a:cubicBezTo>
                        <a:cubicBezTo>
                          <a:pt x="9688716" y="-41337"/>
                          <a:pt x="9883478" y="5247"/>
                          <a:pt x="10272760" y="0"/>
                        </a:cubicBezTo>
                        <a:cubicBezTo>
                          <a:pt x="10662042" y="-5247"/>
                          <a:pt x="10632472" y="24613"/>
                          <a:pt x="10849881" y="0"/>
                        </a:cubicBezTo>
                        <a:cubicBezTo>
                          <a:pt x="11067290" y="-24613"/>
                          <a:pt x="11381796" y="44675"/>
                          <a:pt x="11542427" y="0"/>
                        </a:cubicBezTo>
                        <a:cubicBezTo>
                          <a:pt x="11568263" y="200811"/>
                          <a:pt x="11532351" y="276961"/>
                          <a:pt x="11542427" y="402936"/>
                        </a:cubicBezTo>
                        <a:cubicBezTo>
                          <a:pt x="11552503" y="528911"/>
                          <a:pt x="11497400" y="752373"/>
                          <a:pt x="11542427" y="863433"/>
                        </a:cubicBezTo>
                        <a:cubicBezTo>
                          <a:pt x="11587454" y="974493"/>
                          <a:pt x="11540954" y="1213868"/>
                          <a:pt x="11542427" y="1496618"/>
                        </a:cubicBezTo>
                        <a:cubicBezTo>
                          <a:pt x="11543900" y="1779368"/>
                          <a:pt x="11497731" y="1831442"/>
                          <a:pt x="11542427" y="2014678"/>
                        </a:cubicBezTo>
                        <a:cubicBezTo>
                          <a:pt x="11587123" y="2197914"/>
                          <a:pt x="11539155" y="2340936"/>
                          <a:pt x="11542427" y="2475176"/>
                        </a:cubicBezTo>
                        <a:cubicBezTo>
                          <a:pt x="11545699" y="2609416"/>
                          <a:pt x="11525922" y="2917088"/>
                          <a:pt x="11542427" y="3108360"/>
                        </a:cubicBezTo>
                        <a:cubicBezTo>
                          <a:pt x="11558932" y="3299632"/>
                          <a:pt x="11499423" y="3421394"/>
                          <a:pt x="11542427" y="3683983"/>
                        </a:cubicBezTo>
                        <a:cubicBezTo>
                          <a:pt x="11585431" y="3946572"/>
                          <a:pt x="11492842" y="4011599"/>
                          <a:pt x="11542427" y="4259605"/>
                        </a:cubicBezTo>
                        <a:cubicBezTo>
                          <a:pt x="11592012" y="4507611"/>
                          <a:pt x="11541212" y="4607550"/>
                          <a:pt x="11542427" y="4950352"/>
                        </a:cubicBezTo>
                        <a:cubicBezTo>
                          <a:pt x="11543642" y="5293154"/>
                          <a:pt x="11473428" y="5366605"/>
                          <a:pt x="11542427" y="5756223"/>
                        </a:cubicBezTo>
                        <a:cubicBezTo>
                          <a:pt x="11446579" y="5757761"/>
                          <a:pt x="11415817" y="5744260"/>
                          <a:pt x="11311578" y="5756223"/>
                        </a:cubicBezTo>
                        <a:cubicBezTo>
                          <a:pt x="11207339" y="5768186"/>
                          <a:pt x="10764110" y="5686682"/>
                          <a:pt x="10619033" y="5756223"/>
                        </a:cubicBezTo>
                        <a:cubicBezTo>
                          <a:pt x="10473957" y="5825764"/>
                          <a:pt x="10440578" y="5737672"/>
                          <a:pt x="10388184" y="5756223"/>
                        </a:cubicBezTo>
                        <a:cubicBezTo>
                          <a:pt x="10335790" y="5774774"/>
                          <a:pt x="10020624" y="5720432"/>
                          <a:pt x="9695639" y="5756223"/>
                        </a:cubicBezTo>
                        <a:cubicBezTo>
                          <a:pt x="9370654" y="5792014"/>
                          <a:pt x="9445111" y="5753870"/>
                          <a:pt x="9349366" y="5756223"/>
                        </a:cubicBezTo>
                        <a:cubicBezTo>
                          <a:pt x="9253621" y="5758576"/>
                          <a:pt x="9205645" y="5732636"/>
                          <a:pt x="9118517" y="5756223"/>
                        </a:cubicBezTo>
                        <a:cubicBezTo>
                          <a:pt x="9031389" y="5779810"/>
                          <a:pt x="8877822" y="5738243"/>
                          <a:pt x="8772245" y="5756223"/>
                        </a:cubicBezTo>
                        <a:cubicBezTo>
                          <a:pt x="8666668" y="5774203"/>
                          <a:pt x="8241005" y="5749759"/>
                          <a:pt x="8079699" y="5756223"/>
                        </a:cubicBezTo>
                        <a:cubicBezTo>
                          <a:pt x="7918393" y="5762687"/>
                          <a:pt x="7864501" y="5745608"/>
                          <a:pt x="7733426" y="5756223"/>
                        </a:cubicBezTo>
                        <a:cubicBezTo>
                          <a:pt x="7602351" y="5766838"/>
                          <a:pt x="7598412" y="5755978"/>
                          <a:pt x="7502578" y="5756223"/>
                        </a:cubicBezTo>
                        <a:cubicBezTo>
                          <a:pt x="7406744" y="5756468"/>
                          <a:pt x="7307854" y="5725608"/>
                          <a:pt x="7156305" y="5756223"/>
                        </a:cubicBezTo>
                        <a:cubicBezTo>
                          <a:pt x="7004756" y="5786838"/>
                          <a:pt x="6829541" y="5711004"/>
                          <a:pt x="6694608" y="5756223"/>
                        </a:cubicBezTo>
                        <a:cubicBezTo>
                          <a:pt x="6559675" y="5801442"/>
                          <a:pt x="6263840" y="5748550"/>
                          <a:pt x="6117486" y="5756223"/>
                        </a:cubicBezTo>
                        <a:cubicBezTo>
                          <a:pt x="5971132" y="5763896"/>
                          <a:pt x="5891232" y="5748299"/>
                          <a:pt x="5771213" y="5756223"/>
                        </a:cubicBezTo>
                        <a:cubicBezTo>
                          <a:pt x="5651194" y="5764147"/>
                          <a:pt x="5295952" y="5717762"/>
                          <a:pt x="4963244" y="5756223"/>
                        </a:cubicBezTo>
                        <a:cubicBezTo>
                          <a:pt x="4630536" y="5794684"/>
                          <a:pt x="4606958" y="5699701"/>
                          <a:pt x="4386122" y="5756223"/>
                        </a:cubicBezTo>
                        <a:cubicBezTo>
                          <a:pt x="4165286" y="5812745"/>
                          <a:pt x="3903253" y="5752562"/>
                          <a:pt x="3578152" y="5756223"/>
                        </a:cubicBezTo>
                        <a:cubicBezTo>
                          <a:pt x="3253051" y="5759884"/>
                          <a:pt x="3036895" y="5743666"/>
                          <a:pt x="2885607" y="5756223"/>
                        </a:cubicBezTo>
                        <a:cubicBezTo>
                          <a:pt x="2734320" y="5768780"/>
                          <a:pt x="2602114" y="5727953"/>
                          <a:pt x="2423910" y="5756223"/>
                        </a:cubicBezTo>
                        <a:cubicBezTo>
                          <a:pt x="2245706" y="5784493"/>
                          <a:pt x="2021381" y="5739979"/>
                          <a:pt x="1731364" y="5756223"/>
                        </a:cubicBezTo>
                        <a:cubicBezTo>
                          <a:pt x="1441347" y="5772467"/>
                          <a:pt x="1501612" y="5740095"/>
                          <a:pt x="1385091" y="5756223"/>
                        </a:cubicBezTo>
                        <a:cubicBezTo>
                          <a:pt x="1268570" y="5772351"/>
                          <a:pt x="935174" y="5723391"/>
                          <a:pt x="807970" y="5756223"/>
                        </a:cubicBezTo>
                        <a:cubicBezTo>
                          <a:pt x="680766" y="5789055"/>
                          <a:pt x="674341" y="5736143"/>
                          <a:pt x="577121" y="5756223"/>
                        </a:cubicBezTo>
                        <a:cubicBezTo>
                          <a:pt x="479901" y="5776303"/>
                          <a:pt x="268524" y="5721397"/>
                          <a:pt x="0" y="5756223"/>
                        </a:cubicBezTo>
                        <a:cubicBezTo>
                          <a:pt x="-1616" y="5640414"/>
                          <a:pt x="14472" y="5325818"/>
                          <a:pt x="0" y="5180601"/>
                        </a:cubicBezTo>
                        <a:cubicBezTo>
                          <a:pt x="-14472" y="5035384"/>
                          <a:pt x="27757" y="4705155"/>
                          <a:pt x="0" y="4547416"/>
                        </a:cubicBezTo>
                        <a:cubicBezTo>
                          <a:pt x="-27757" y="4389678"/>
                          <a:pt x="39723" y="4112152"/>
                          <a:pt x="0" y="3914232"/>
                        </a:cubicBezTo>
                        <a:cubicBezTo>
                          <a:pt x="-39723" y="3716312"/>
                          <a:pt x="4209" y="3648309"/>
                          <a:pt x="0" y="3453734"/>
                        </a:cubicBezTo>
                        <a:cubicBezTo>
                          <a:pt x="-4209" y="3259159"/>
                          <a:pt x="19491" y="2901685"/>
                          <a:pt x="0" y="2762987"/>
                        </a:cubicBezTo>
                        <a:cubicBezTo>
                          <a:pt x="-19491" y="2624289"/>
                          <a:pt x="45197" y="2442871"/>
                          <a:pt x="0" y="2187365"/>
                        </a:cubicBezTo>
                        <a:cubicBezTo>
                          <a:pt x="-45197" y="1931859"/>
                          <a:pt x="43973" y="1978716"/>
                          <a:pt x="0" y="1784429"/>
                        </a:cubicBezTo>
                        <a:cubicBezTo>
                          <a:pt x="-43973" y="1590142"/>
                          <a:pt x="17256" y="1435861"/>
                          <a:pt x="0" y="1208807"/>
                        </a:cubicBezTo>
                        <a:cubicBezTo>
                          <a:pt x="-17256" y="981753"/>
                          <a:pt x="50665" y="800665"/>
                          <a:pt x="0" y="690747"/>
                        </a:cubicBezTo>
                        <a:cubicBezTo>
                          <a:pt x="-50665" y="580829"/>
                          <a:pt x="24995" y="3151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38242-D494-AF8B-6B62-10D16B62636E}"/>
              </a:ext>
            </a:extLst>
          </p:cNvPr>
          <p:cNvSpPr txBox="1"/>
          <p:nvPr/>
        </p:nvSpPr>
        <p:spPr>
          <a:xfrm>
            <a:off x="4635273" y="436385"/>
            <a:ext cx="2915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000" dirty="0">
                <a:latin typeface="KoreanGD17R" panose="02020600000000000000" pitchFamily="18" charset="-127"/>
                <a:ea typeface="KoreanGD17R" panose="02020600000000000000" pitchFamily="18" charset="-127"/>
              </a:rPr>
              <a:t>목</a:t>
            </a:r>
            <a:r>
              <a:rPr kumimoji="1" lang="ko-KR" altLang="en-US" sz="6000" dirty="0">
                <a:latin typeface="KoreanGD17R" panose="02020600000000000000" pitchFamily="18" charset="-127"/>
                <a:ea typeface="KoreanGD17R" panose="02020600000000000000" pitchFamily="18" charset="-127"/>
              </a:rPr>
              <a:t> </a:t>
            </a:r>
            <a:r>
              <a:rPr kumimoji="1" lang="ko-Kore-KR" altLang="en-US" sz="6000" dirty="0">
                <a:latin typeface="KoreanGD17R" panose="02020600000000000000" pitchFamily="18" charset="-127"/>
                <a:ea typeface="KoreanGD17R" panose="02020600000000000000" pitchFamily="18" charset="-127"/>
              </a:rPr>
              <a:t>차</a:t>
            </a: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3A1BECBB-1E7A-AB0F-3602-486C57BA411B}"/>
              </a:ext>
            </a:extLst>
          </p:cNvPr>
          <p:cNvGrpSpPr/>
          <p:nvPr/>
        </p:nvGrpSpPr>
        <p:grpSpPr>
          <a:xfrm>
            <a:off x="2858489" y="1752576"/>
            <a:ext cx="5718138" cy="4479170"/>
            <a:chOff x="1396792" y="1633606"/>
            <a:chExt cx="5718138" cy="44791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692C4F-0D13-E446-EE36-17417057B2EA}"/>
                </a:ext>
              </a:extLst>
            </p:cNvPr>
            <p:cNvSpPr txBox="1"/>
            <p:nvPr/>
          </p:nvSpPr>
          <p:spPr>
            <a:xfrm>
              <a:off x="4045508" y="1658740"/>
              <a:ext cx="30694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분석 배경 및 목적</a:t>
              </a:r>
              <a:endParaRPr kumimoji="1" lang="ko-Kore-KR" altLang="en-US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9D01384-748A-FCF5-4CD5-499B52FD01AC}"/>
                </a:ext>
              </a:extLst>
            </p:cNvPr>
            <p:cNvSpPr/>
            <p:nvPr/>
          </p:nvSpPr>
          <p:spPr>
            <a:xfrm>
              <a:off x="1396792" y="3614010"/>
              <a:ext cx="1780233" cy="4807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F2B8698-8967-2AFA-E3BD-D1F73CE3B273}"/>
                </a:ext>
              </a:extLst>
            </p:cNvPr>
            <p:cNvGrpSpPr/>
            <p:nvPr/>
          </p:nvGrpSpPr>
          <p:grpSpPr>
            <a:xfrm>
              <a:off x="2227875" y="1633606"/>
              <a:ext cx="1691473" cy="900802"/>
              <a:chOff x="8826298" y="1721664"/>
              <a:chExt cx="1691473" cy="90080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1F176A3-F746-727C-4E2E-2A3CA6787444}"/>
                  </a:ext>
                </a:extLst>
              </p:cNvPr>
              <p:cNvSpPr txBox="1"/>
              <p:nvPr/>
            </p:nvSpPr>
            <p:spPr>
              <a:xfrm>
                <a:off x="9282203" y="1721664"/>
                <a:ext cx="1140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ko-KR" sz="4000" b="1" dirty="0">
                    <a:latin typeface="KoreanGD17R" panose="02020600000000000000" pitchFamily="18" charset="-127"/>
                    <a:ea typeface="KoreanGD17R" panose="02020600000000000000" pitchFamily="18" charset="-127"/>
                  </a:rPr>
                  <a:t>01</a:t>
                </a:r>
                <a:endParaRPr lang="ko-Kore-KR" altLang="en-US" sz="4000" dirty="0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0F6992-E125-1226-1128-8D56F7CC1324}"/>
                  </a:ext>
                </a:extLst>
              </p:cNvPr>
              <p:cNvSpPr/>
              <p:nvPr/>
            </p:nvSpPr>
            <p:spPr>
              <a:xfrm>
                <a:off x="9061152" y="2044795"/>
                <a:ext cx="1226550" cy="3904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  </a:t>
                </a:r>
                <a:endParaRPr kumimoji="1" lang="ko-Kore-KR" altLang="en-US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965B368-5E10-A082-7499-401F73D8914E}"/>
                  </a:ext>
                </a:extLst>
              </p:cNvPr>
              <p:cNvSpPr/>
              <p:nvPr/>
            </p:nvSpPr>
            <p:spPr>
              <a:xfrm>
                <a:off x="8826298" y="2141697"/>
                <a:ext cx="1691473" cy="4807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9682598-FB73-26C0-937C-E519CCB13F71}"/>
                </a:ext>
              </a:extLst>
            </p:cNvPr>
            <p:cNvGrpSpPr/>
            <p:nvPr/>
          </p:nvGrpSpPr>
          <p:grpSpPr>
            <a:xfrm>
              <a:off x="2227874" y="2528198"/>
              <a:ext cx="1691473" cy="900802"/>
              <a:chOff x="8826298" y="1721664"/>
              <a:chExt cx="1691473" cy="900802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ECAE3307-03F7-DAEC-5077-9283FE06A9D2}"/>
                  </a:ext>
                </a:extLst>
              </p:cNvPr>
              <p:cNvSpPr txBox="1"/>
              <p:nvPr/>
            </p:nvSpPr>
            <p:spPr>
              <a:xfrm>
                <a:off x="9282203" y="1721664"/>
                <a:ext cx="1140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ko-KR" sz="4000" b="1" dirty="0">
                    <a:latin typeface="KoreanGD17R" panose="02020600000000000000" pitchFamily="18" charset="-127"/>
                    <a:ea typeface="KoreanGD17R" panose="02020600000000000000" pitchFamily="18" charset="-127"/>
                  </a:rPr>
                  <a:t>02</a:t>
                </a:r>
                <a:endParaRPr lang="ko-Kore-KR" altLang="en-US" sz="4000" dirty="0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2691D5DC-493E-C31A-F5D4-74439D02A8FE}"/>
                  </a:ext>
                </a:extLst>
              </p:cNvPr>
              <p:cNvSpPr/>
              <p:nvPr/>
            </p:nvSpPr>
            <p:spPr>
              <a:xfrm>
                <a:off x="9061152" y="2044795"/>
                <a:ext cx="1226550" cy="3904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  </a:t>
                </a:r>
                <a:endParaRPr kumimoji="1" lang="ko-Kore-KR" altLang="en-US" dirty="0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244D71D4-2383-2223-9FC1-C01A5F70048E}"/>
                  </a:ext>
                </a:extLst>
              </p:cNvPr>
              <p:cNvSpPr/>
              <p:nvPr/>
            </p:nvSpPr>
            <p:spPr>
              <a:xfrm>
                <a:off x="8826298" y="2141697"/>
                <a:ext cx="1691473" cy="4807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834058DB-3924-DFE9-3C86-C2B81F0D0C0F}"/>
                </a:ext>
              </a:extLst>
            </p:cNvPr>
            <p:cNvGrpSpPr/>
            <p:nvPr/>
          </p:nvGrpSpPr>
          <p:grpSpPr>
            <a:xfrm>
              <a:off x="2227873" y="3422790"/>
              <a:ext cx="1691473" cy="900802"/>
              <a:chOff x="8826298" y="1721664"/>
              <a:chExt cx="1691473" cy="90080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DD5A351-638B-8172-3380-952AAE8F5D9C}"/>
                  </a:ext>
                </a:extLst>
              </p:cNvPr>
              <p:cNvSpPr txBox="1"/>
              <p:nvPr/>
            </p:nvSpPr>
            <p:spPr>
              <a:xfrm>
                <a:off x="9282203" y="1721664"/>
                <a:ext cx="1140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ko-KR" sz="4000" b="1" dirty="0">
                    <a:latin typeface="KoreanGD17R" panose="02020600000000000000" pitchFamily="18" charset="-127"/>
                    <a:ea typeface="KoreanGD17R" panose="02020600000000000000" pitchFamily="18" charset="-127"/>
                  </a:rPr>
                  <a:t>03</a:t>
                </a:r>
                <a:endParaRPr lang="ko-Kore-KR" altLang="en-US" sz="4000" dirty="0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85CE406E-EB87-5E7F-F16D-B078DBBBCE1F}"/>
                  </a:ext>
                </a:extLst>
              </p:cNvPr>
              <p:cNvSpPr/>
              <p:nvPr/>
            </p:nvSpPr>
            <p:spPr>
              <a:xfrm>
                <a:off x="9061152" y="2044795"/>
                <a:ext cx="1226550" cy="3904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  </a:t>
                </a:r>
                <a:endParaRPr kumimoji="1" lang="ko-Kore-KR" altLang="en-US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F2BCDD7-035D-D2EE-2CEA-5E70083DA3DC}"/>
                  </a:ext>
                </a:extLst>
              </p:cNvPr>
              <p:cNvSpPr/>
              <p:nvPr/>
            </p:nvSpPr>
            <p:spPr>
              <a:xfrm>
                <a:off x="8826298" y="2141697"/>
                <a:ext cx="1691473" cy="4807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7A42A3F1-3809-6C65-B4D6-9F67E9D1EE18}"/>
                </a:ext>
              </a:extLst>
            </p:cNvPr>
            <p:cNvGrpSpPr/>
            <p:nvPr/>
          </p:nvGrpSpPr>
          <p:grpSpPr>
            <a:xfrm>
              <a:off x="2227872" y="4317382"/>
              <a:ext cx="1691473" cy="900802"/>
              <a:chOff x="8826298" y="1721664"/>
              <a:chExt cx="1691473" cy="900802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F89EDB8-ED9F-39DF-320A-0ABE61E1A0D2}"/>
                  </a:ext>
                </a:extLst>
              </p:cNvPr>
              <p:cNvSpPr txBox="1"/>
              <p:nvPr/>
            </p:nvSpPr>
            <p:spPr>
              <a:xfrm>
                <a:off x="9282203" y="1721664"/>
                <a:ext cx="1140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ko-KR" sz="4000" b="1" dirty="0">
                    <a:latin typeface="KoreanGD17R" panose="02020600000000000000" pitchFamily="18" charset="-127"/>
                    <a:ea typeface="KoreanGD17R" panose="02020600000000000000" pitchFamily="18" charset="-127"/>
                  </a:rPr>
                  <a:t>04</a:t>
                </a:r>
                <a:endParaRPr lang="ko-Kore-KR" altLang="en-US" sz="4000" dirty="0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DC2C4F8D-8FAE-8AF9-15BB-4971AC8E282B}"/>
                  </a:ext>
                </a:extLst>
              </p:cNvPr>
              <p:cNvSpPr/>
              <p:nvPr/>
            </p:nvSpPr>
            <p:spPr>
              <a:xfrm>
                <a:off x="9061152" y="2044795"/>
                <a:ext cx="1226550" cy="3904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  </a:t>
                </a:r>
                <a:endParaRPr kumimoji="1" lang="ko-Kore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D7CA00DF-430B-0DAD-20FF-C65BF949DAEC}"/>
                  </a:ext>
                </a:extLst>
              </p:cNvPr>
              <p:cNvSpPr/>
              <p:nvPr/>
            </p:nvSpPr>
            <p:spPr>
              <a:xfrm>
                <a:off x="8826298" y="2141697"/>
                <a:ext cx="1691473" cy="4807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AB9AF9E3-30CC-A41B-5B31-8634035F5636}"/>
                </a:ext>
              </a:extLst>
            </p:cNvPr>
            <p:cNvGrpSpPr/>
            <p:nvPr/>
          </p:nvGrpSpPr>
          <p:grpSpPr>
            <a:xfrm>
              <a:off x="2227871" y="5211974"/>
              <a:ext cx="1691473" cy="900802"/>
              <a:chOff x="8826298" y="1721664"/>
              <a:chExt cx="1691473" cy="900802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117B17-7E8E-5F2C-1F81-FEAA2E0B95B7}"/>
                  </a:ext>
                </a:extLst>
              </p:cNvPr>
              <p:cNvSpPr txBox="1"/>
              <p:nvPr/>
            </p:nvSpPr>
            <p:spPr>
              <a:xfrm>
                <a:off x="9282203" y="1721664"/>
                <a:ext cx="114067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ko-KR" sz="4000" b="1" dirty="0">
                    <a:latin typeface="KoreanGD17R" panose="02020600000000000000" pitchFamily="18" charset="-127"/>
                    <a:ea typeface="KoreanGD17R" panose="02020600000000000000" pitchFamily="18" charset="-127"/>
                  </a:rPr>
                  <a:t>05</a:t>
                </a:r>
                <a:endParaRPr lang="ko-Kore-KR" altLang="en-US" sz="4000" dirty="0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D941F364-3453-2D58-EC15-B756C87E28BF}"/>
                  </a:ext>
                </a:extLst>
              </p:cNvPr>
              <p:cNvSpPr/>
              <p:nvPr/>
            </p:nvSpPr>
            <p:spPr>
              <a:xfrm>
                <a:off x="9061152" y="2044795"/>
                <a:ext cx="1226550" cy="3904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  </a:t>
                </a:r>
                <a:endParaRPr kumimoji="1" lang="ko-Kore-KR" altLang="en-US" dirty="0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492CBBAC-51FC-CAA4-8F3D-60986099E9D0}"/>
                  </a:ext>
                </a:extLst>
              </p:cNvPr>
              <p:cNvSpPr/>
              <p:nvPr/>
            </p:nvSpPr>
            <p:spPr>
              <a:xfrm>
                <a:off x="8826298" y="2141697"/>
                <a:ext cx="1691473" cy="4807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316A246-9C6B-840E-C6BD-B12AA8A0CC73}"/>
                </a:ext>
              </a:extLst>
            </p:cNvPr>
            <p:cNvSpPr txBox="1"/>
            <p:nvPr/>
          </p:nvSpPr>
          <p:spPr>
            <a:xfrm>
              <a:off x="4045508" y="2554124"/>
              <a:ext cx="30694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소개</a:t>
              </a:r>
              <a:endParaRPr kumimoji="1" lang="ko-Kore-KR" altLang="en-US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52E77D5-7219-D499-3A32-FFF8D82D71B1}"/>
                </a:ext>
              </a:extLst>
            </p:cNvPr>
            <p:cNvSpPr txBox="1"/>
            <p:nvPr/>
          </p:nvSpPr>
          <p:spPr>
            <a:xfrm>
              <a:off x="4045508" y="3449508"/>
              <a:ext cx="30694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26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퍼널</a:t>
              </a:r>
              <a:r>
                <a:rPr kumimoji="1" lang="ko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분석</a:t>
              </a:r>
              <a:endParaRPr kumimoji="1" lang="ko-Kore-KR" altLang="en-US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CAEBCD2-3ABC-3A73-409C-BCA9D1D80767}"/>
                </a:ext>
              </a:extLst>
            </p:cNvPr>
            <p:cNvSpPr txBox="1"/>
            <p:nvPr/>
          </p:nvSpPr>
          <p:spPr>
            <a:xfrm>
              <a:off x="4045508" y="4344892"/>
              <a:ext cx="30694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ore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문제</a:t>
              </a:r>
              <a:r>
                <a:rPr kumimoji="1" lang="ko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정의</a:t>
              </a:r>
              <a:endParaRPr kumimoji="1" lang="ko-Kore-KR" altLang="en-US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02DBBB3-6DD9-3816-3D87-E92279094293}"/>
                </a:ext>
              </a:extLst>
            </p:cNvPr>
            <p:cNvSpPr txBox="1"/>
            <p:nvPr/>
          </p:nvSpPr>
          <p:spPr>
            <a:xfrm>
              <a:off x="4045508" y="5240276"/>
              <a:ext cx="30694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en-US" altLang="ko-KR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A/B </a:t>
              </a:r>
              <a:r>
                <a:rPr kumimoji="1" lang="ko-KR" altLang="en-US" sz="26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테스트 설계</a:t>
              </a:r>
              <a:endParaRPr kumimoji="1" lang="ko-Kore-KR" altLang="en-US" sz="2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4" name="타원 163">
            <a:extLst>
              <a:ext uri="{FF2B5EF4-FFF2-40B4-BE49-F238E27FC236}">
                <a16:creationId xmlns:a16="http://schemas.microsoft.com/office/drawing/2014/main" id="{AC444A1D-B744-2B12-5164-0EFACD947AD1}"/>
              </a:ext>
            </a:extLst>
          </p:cNvPr>
          <p:cNvSpPr/>
          <p:nvPr/>
        </p:nvSpPr>
        <p:spPr>
          <a:xfrm>
            <a:off x="-121347" y="-10461426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87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1B5625E-B96F-B6C6-BBE2-21FDE8F274AF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04428-2309-6322-5E7B-84F05CF5B9AC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87709-5361-CF43-5C54-4645B4C18F2B}"/>
              </a:ext>
            </a:extLst>
          </p:cNvPr>
          <p:cNvSpPr/>
          <p:nvPr/>
        </p:nvSpPr>
        <p:spPr>
          <a:xfrm>
            <a:off x="6860246" y="1805000"/>
            <a:ext cx="829499" cy="1581524"/>
          </a:xfrm>
          <a:prstGeom prst="rect">
            <a:avLst/>
          </a:prstGeom>
          <a:solidFill>
            <a:srgbClr val="83C6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500" dirty="0"/>
              <a:t>운영</a:t>
            </a:r>
            <a:endParaRPr kumimoji="1" lang="en-US" altLang="ko-Kore-KR" sz="1500" dirty="0"/>
          </a:p>
          <a:p>
            <a:pPr algn="ctr"/>
            <a:r>
              <a:rPr kumimoji="1" lang="en-US" altLang="ko-Kore-KR" sz="1500" dirty="0"/>
              <a:t>10.13</a:t>
            </a:r>
            <a:endParaRPr kumimoji="1" lang="ko-Kore-KR" altLang="en-US" sz="15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21B861-E8B6-6F1E-D968-864B8EC32479}"/>
              </a:ext>
            </a:extLst>
          </p:cNvPr>
          <p:cNvSpPr/>
          <p:nvPr/>
        </p:nvSpPr>
        <p:spPr>
          <a:xfrm>
            <a:off x="6860246" y="3503399"/>
            <a:ext cx="1694191" cy="732386"/>
          </a:xfrm>
          <a:prstGeom prst="rect">
            <a:avLst/>
          </a:prstGeom>
          <a:solidFill>
            <a:srgbClr val="94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비즈니스</a:t>
            </a:r>
            <a:endParaRPr kumimoji="1" lang="en-US" altLang="ko-KR" sz="1600" dirty="0"/>
          </a:p>
          <a:p>
            <a:pPr algn="ctr"/>
            <a:r>
              <a:rPr kumimoji="1" lang="en-US" altLang="ko-KR" sz="1600" dirty="0"/>
              <a:t>7.25</a:t>
            </a:r>
            <a:endParaRPr kumimoji="1" lang="ko-Kore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C05FFD-3AF5-63CC-A9C8-ACF626DEE99A}"/>
              </a:ext>
            </a:extLst>
          </p:cNvPr>
          <p:cNvSpPr/>
          <p:nvPr/>
        </p:nvSpPr>
        <p:spPr>
          <a:xfrm>
            <a:off x="7991997" y="2167086"/>
            <a:ext cx="562440" cy="1219438"/>
          </a:xfrm>
          <a:prstGeom prst="rect">
            <a:avLst/>
          </a:prstGeom>
          <a:solidFill>
            <a:srgbClr val="A5D8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100" dirty="0"/>
              <a:t>경영지원</a:t>
            </a:r>
            <a:endParaRPr kumimoji="1" lang="en-US" altLang="ko-Kore-KR" sz="1100" dirty="0"/>
          </a:p>
          <a:p>
            <a:pPr algn="ctr"/>
            <a:r>
              <a:rPr kumimoji="1" lang="en-US" altLang="ko-Kore-KR" sz="1100" dirty="0"/>
              <a:t>4.</a:t>
            </a:r>
            <a:r>
              <a:rPr kumimoji="1" lang="en-US" altLang="ko-KR" sz="1100" dirty="0"/>
              <a:t>53</a:t>
            </a:r>
            <a:endParaRPr kumimoji="1" lang="ko-Kore-KR" altLang="en-US" sz="11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C3D1EE-7066-FE55-AFAE-8F1AFE33FA7C}"/>
              </a:ext>
            </a:extLst>
          </p:cNvPr>
          <p:cNvGrpSpPr/>
          <p:nvPr/>
        </p:nvGrpSpPr>
        <p:grpSpPr>
          <a:xfrm>
            <a:off x="6867129" y="4662794"/>
            <a:ext cx="1260331" cy="1526191"/>
            <a:chOff x="5121253" y="4767456"/>
            <a:chExt cx="1260331" cy="152619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73C1E7-90B8-BE1C-5D82-26A4FD2B169C}"/>
                </a:ext>
              </a:extLst>
            </p:cNvPr>
            <p:cNvSpPr/>
            <p:nvPr/>
          </p:nvSpPr>
          <p:spPr>
            <a:xfrm>
              <a:off x="5121253" y="4767456"/>
              <a:ext cx="108727" cy="300360"/>
            </a:xfrm>
            <a:prstGeom prst="rect">
              <a:avLst/>
            </a:prstGeom>
            <a:solidFill>
              <a:srgbClr val="BBE5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" name="꺾인 연결선[E] 17">
              <a:extLst>
                <a:ext uri="{FF2B5EF4-FFF2-40B4-BE49-F238E27FC236}">
                  <a16:creationId xmlns:a16="http://schemas.microsoft.com/office/drawing/2014/main" id="{EB748D12-CEC2-8A6E-186D-96336EEB44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91738" y="5246790"/>
              <a:ext cx="894344" cy="536391"/>
            </a:xfrm>
            <a:prstGeom prst="bentConnector3">
              <a:avLst>
                <a:gd name="adj1" fmla="val 97537"/>
              </a:avLst>
            </a:prstGeom>
            <a:ln w="444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8223B5-462B-3872-E787-91F222F3A074}"/>
                </a:ext>
              </a:extLst>
            </p:cNvPr>
            <p:cNvSpPr txBox="1"/>
            <p:nvPr/>
          </p:nvSpPr>
          <p:spPr>
            <a:xfrm>
              <a:off x="5560342" y="5770427"/>
              <a:ext cx="821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투자</a:t>
              </a:r>
              <a:endPara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0.29</a:t>
              </a:r>
              <a:endPara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50AD30-5E3F-7152-8393-D45129DE11E0}"/>
              </a:ext>
            </a:extLst>
          </p:cNvPr>
          <p:cNvSpPr txBox="1"/>
          <p:nvPr/>
        </p:nvSpPr>
        <p:spPr>
          <a:xfrm>
            <a:off x="8554437" y="2364929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세부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분류가 명확하지 않음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40A6C-4998-81D6-24CB-351CA056BD48}"/>
              </a:ext>
            </a:extLst>
          </p:cNvPr>
          <p:cNvSpPr txBox="1"/>
          <p:nvPr/>
        </p:nvSpPr>
        <p:spPr>
          <a:xfrm>
            <a:off x="8554437" y="5103443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사용률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낮음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4FC2E8F-43E5-DA43-ED25-DB02E604F6D7}"/>
              </a:ext>
            </a:extLst>
          </p:cNvPr>
          <p:cNvCxnSpPr>
            <a:cxnSpLocks/>
          </p:cNvCxnSpPr>
          <p:nvPr/>
        </p:nvCxnSpPr>
        <p:spPr>
          <a:xfrm>
            <a:off x="6860246" y="4408714"/>
            <a:ext cx="4885440" cy="0"/>
          </a:xfrm>
          <a:prstGeom prst="line">
            <a:avLst/>
          </a:prstGeom>
          <a:ln w="444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BBA705-3195-691B-7396-F34E9C3E3FCD}"/>
              </a:ext>
            </a:extLst>
          </p:cNvPr>
          <p:cNvSpPr/>
          <p:nvPr/>
        </p:nvSpPr>
        <p:spPr>
          <a:xfrm>
            <a:off x="6017796" y="-276998"/>
            <a:ext cx="6205326" cy="7160372"/>
          </a:xfrm>
          <a:prstGeom prst="rect">
            <a:avLst/>
          </a:prstGeom>
          <a:solidFill>
            <a:schemeClr val="tx1">
              <a:lumMod val="85000"/>
              <a:lumOff val="15000"/>
              <a:alpha val="8601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28A3C-094F-9B89-47EE-7E1DBC10D6D7}"/>
              </a:ext>
            </a:extLst>
          </p:cNvPr>
          <p:cNvSpPr txBox="1"/>
          <p:nvPr/>
        </p:nvSpPr>
        <p:spPr>
          <a:xfrm>
            <a:off x="7440572" y="2218352"/>
            <a:ext cx="3628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모호한 용어 재조정</a:t>
            </a:r>
            <a:endParaRPr kumimoji="1" lang="ko-Kore-KR" altLang="en-US" sz="2000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882385-A084-CAB4-C239-81377AB2309F}"/>
              </a:ext>
            </a:extLst>
          </p:cNvPr>
          <p:cNvSpPr txBox="1"/>
          <p:nvPr/>
        </p:nvSpPr>
        <p:spPr>
          <a:xfrm>
            <a:off x="7579070" y="5211411"/>
            <a:ext cx="335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필요시 제거</a:t>
            </a:r>
            <a:endParaRPr kumimoji="1" lang="en-US" altLang="ko-KR" sz="2800" b="1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000" b="1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 필터 </a:t>
            </a:r>
            <a:r>
              <a:rPr kumimoji="1" lang="ko-KR" altLang="en-US" sz="2000" b="1" dirty="0" err="1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직관성</a:t>
            </a:r>
            <a:r>
              <a:rPr kumimoji="1" lang="ko-KR" altLang="en-US" sz="2000" b="1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↑</a:t>
            </a:r>
            <a:endParaRPr kumimoji="1" lang="ko-Kore-KR" altLang="en-US" sz="2000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D16665-DEED-E19B-81B2-FB1991DBBBB7}"/>
              </a:ext>
            </a:extLst>
          </p:cNvPr>
          <p:cNvSpPr/>
          <p:nvPr/>
        </p:nvSpPr>
        <p:spPr>
          <a:xfrm>
            <a:off x="1009274" y="2285385"/>
            <a:ext cx="2403522" cy="2233576"/>
          </a:xfrm>
          <a:prstGeom prst="rect">
            <a:avLst/>
          </a:prstGeom>
          <a:solidFill>
            <a:srgbClr val="2B59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SW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40.85</a:t>
            </a:r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B49B775-A4F0-179C-629E-B2362CA97B89}"/>
              </a:ext>
            </a:extLst>
          </p:cNvPr>
          <p:cNvSpPr/>
          <p:nvPr/>
        </p:nvSpPr>
        <p:spPr>
          <a:xfrm>
            <a:off x="3452510" y="2285386"/>
            <a:ext cx="1428356" cy="1581524"/>
          </a:xfrm>
          <a:prstGeom prst="rect">
            <a:avLst/>
          </a:prstGeom>
          <a:solidFill>
            <a:srgbClr val="7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디자인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13.78</a:t>
            </a:r>
            <a:endParaRPr kumimoji="1" lang="ko-Kore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88B0CE-4BF7-AA1A-33E0-DF8B78FB4B79}"/>
              </a:ext>
            </a:extLst>
          </p:cNvPr>
          <p:cNvSpPr/>
          <p:nvPr/>
        </p:nvSpPr>
        <p:spPr>
          <a:xfrm>
            <a:off x="3452510" y="3892877"/>
            <a:ext cx="1695413" cy="780942"/>
          </a:xfrm>
          <a:prstGeom prst="rect">
            <a:avLst/>
          </a:prstGeom>
          <a:solidFill>
            <a:srgbClr val="8ECC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/>
              <a:t>기획</a:t>
            </a:r>
            <a:r>
              <a:rPr kumimoji="1" lang="en-US" altLang="ko-Kore-KR" sz="1600" dirty="0"/>
              <a:t>/</a:t>
            </a:r>
            <a:r>
              <a:rPr kumimoji="1" lang="en-US" altLang="ko-KR" sz="1600" dirty="0"/>
              <a:t>PM</a:t>
            </a:r>
          </a:p>
          <a:p>
            <a:pPr algn="ctr"/>
            <a:r>
              <a:rPr kumimoji="1" lang="en-US" altLang="ko-Kore-KR" sz="1600" dirty="0"/>
              <a:t>8.12</a:t>
            </a:r>
            <a:endParaRPr kumimoji="1" lang="ko-Kore-KR" altLang="en-US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CAFBA1-9CE0-9031-B208-C95855882240}"/>
              </a:ext>
            </a:extLst>
          </p:cNvPr>
          <p:cNvSpPr/>
          <p:nvPr/>
        </p:nvSpPr>
        <p:spPr>
          <a:xfrm>
            <a:off x="1009273" y="4560501"/>
            <a:ext cx="2403523" cy="882101"/>
          </a:xfrm>
          <a:prstGeom prst="rect">
            <a:avLst/>
          </a:prstGeom>
          <a:solidFill>
            <a:srgbClr val="70BA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마케팅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13.84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C2333C-B944-070D-5D17-D76A97AFF90C}"/>
              </a:ext>
            </a:extLst>
          </p:cNvPr>
          <p:cNvSpPr txBox="1"/>
          <p:nvPr/>
        </p:nvSpPr>
        <p:spPr>
          <a:xfrm>
            <a:off x="1315682" y="1892725"/>
            <a:ext cx="419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분야별 채용공고 비중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6BD672-ECAB-08A8-3407-0B432305DC89}"/>
              </a:ext>
            </a:extLst>
          </p:cNvPr>
          <p:cNvSpPr/>
          <p:nvPr/>
        </p:nvSpPr>
        <p:spPr>
          <a:xfrm>
            <a:off x="5182206" y="5138282"/>
            <a:ext cx="222548" cy="300360"/>
          </a:xfrm>
          <a:prstGeom prst="rect">
            <a:avLst/>
          </a:prstGeom>
          <a:solidFill>
            <a:srgbClr val="BAE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2CD351-D380-B688-55FA-3399D8285107}"/>
              </a:ext>
            </a:extLst>
          </p:cNvPr>
          <p:cNvSpPr/>
          <p:nvPr/>
        </p:nvSpPr>
        <p:spPr>
          <a:xfrm>
            <a:off x="5437814" y="5138282"/>
            <a:ext cx="165045" cy="300360"/>
          </a:xfrm>
          <a:prstGeom prst="rect">
            <a:avLst/>
          </a:prstGeom>
          <a:solidFill>
            <a:srgbClr val="BBE5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C8FCCD-1974-F4D7-3264-C3BC5A3B5591}"/>
              </a:ext>
            </a:extLst>
          </p:cNvPr>
          <p:cNvSpPr txBox="1"/>
          <p:nvPr/>
        </p:nvSpPr>
        <p:spPr>
          <a:xfrm>
            <a:off x="569988" y="1184565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세부 분류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업무 분야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0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610BC679-F5A1-DC95-942A-1B1954616528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9B41B-C018-865C-1B79-D72A97AC6896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0C378A1-2EFF-D6F8-083C-03981090CAE2}"/>
              </a:ext>
            </a:extLst>
          </p:cNvPr>
          <p:cNvGrpSpPr/>
          <p:nvPr/>
        </p:nvGrpSpPr>
        <p:grpSpPr>
          <a:xfrm>
            <a:off x="1148363" y="1649332"/>
            <a:ext cx="3578780" cy="4659085"/>
            <a:chOff x="4180113" y="1793505"/>
            <a:chExt cx="3831771" cy="4659085"/>
          </a:xfrm>
        </p:grpSpPr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6C2305E1-7288-59C0-2DDB-A631DD24F95C}"/>
                </a:ext>
              </a:extLst>
            </p:cNvPr>
            <p:cNvSpPr/>
            <p:nvPr/>
          </p:nvSpPr>
          <p:spPr>
            <a:xfrm>
              <a:off x="4180113" y="1793505"/>
              <a:ext cx="3831771" cy="4659085"/>
            </a:xfrm>
            <a:prstGeom prst="roundRect">
              <a:avLst>
                <a:gd name="adj" fmla="val 6212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D21F255-6F4D-CE17-2000-42CC44B8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154" y="2029096"/>
              <a:ext cx="3317691" cy="4187905"/>
            </a:xfrm>
            <a:prstGeom prst="rect">
              <a:avLst/>
            </a:prstGeom>
          </p:spPr>
        </p:pic>
      </p:grp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EEAEAF04-1F4B-4E74-AF8C-92F4FC08FB41}"/>
              </a:ext>
            </a:extLst>
          </p:cNvPr>
          <p:cNvSpPr/>
          <p:nvPr/>
        </p:nvSpPr>
        <p:spPr>
          <a:xfrm>
            <a:off x="1704705" y="3090359"/>
            <a:ext cx="1128504" cy="370220"/>
          </a:xfrm>
          <a:prstGeom prst="roundRect">
            <a:avLst/>
          </a:prstGeom>
          <a:noFill/>
          <a:ln w="25400">
            <a:solidFill>
              <a:srgbClr val="4090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5498DC-60E5-A0C0-A4C6-CEF07474BECC}"/>
              </a:ext>
            </a:extLst>
          </p:cNvPr>
          <p:cNvGrpSpPr/>
          <p:nvPr/>
        </p:nvGrpSpPr>
        <p:grpSpPr>
          <a:xfrm>
            <a:off x="1724393" y="3460579"/>
            <a:ext cx="1213360" cy="1003094"/>
            <a:chOff x="1809303" y="3206207"/>
            <a:chExt cx="1213360" cy="1003094"/>
          </a:xfrm>
        </p:grpSpPr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7ECC7FB2-D0AF-8D02-1CA6-AC36FF5A8C00}"/>
                </a:ext>
              </a:extLst>
            </p:cNvPr>
            <p:cNvSpPr/>
            <p:nvPr/>
          </p:nvSpPr>
          <p:spPr>
            <a:xfrm>
              <a:off x="1809303" y="3206207"/>
              <a:ext cx="1213360" cy="1003094"/>
            </a:xfrm>
            <a:prstGeom prst="roundRect">
              <a:avLst>
                <a:gd name="adj" fmla="val 2431"/>
              </a:avLst>
            </a:prstGeom>
            <a:solidFill>
              <a:srgbClr val="FFFFFF"/>
            </a:solidFill>
            <a:ln>
              <a:solidFill>
                <a:srgbClr val="CFD0CC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FD55A4-A0FE-6E27-5129-F42F436E9669}"/>
                </a:ext>
              </a:extLst>
            </p:cNvPr>
            <p:cNvSpPr txBox="1"/>
            <p:nvPr/>
          </p:nvSpPr>
          <p:spPr>
            <a:xfrm>
              <a:off x="1810605" y="3289325"/>
              <a:ext cx="980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000" dirty="0">
                  <a:solidFill>
                    <a:srgbClr val="59595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신입</a:t>
              </a:r>
              <a:endParaRPr kumimoji="1" lang="ko-Kore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485AD62-6773-34C4-50D6-2DBD0CABC5F3}"/>
                </a:ext>
              </a:extLst>
            </p:cNvPr>
            <p:cNvSpPr txBox="1"/>
            <p:nvPr/>
          </p:nvSpPr>
          <p:spPr>
            <a:xfrm>
              <a:off x="1810605" y="3559401"/>
              <a:ext cx="980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000" dirty="0">
                  <a:solidFill>
                    <a:srgbClr val="59595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경력</a:t>
              </a:r>
              <a:endParaRPr kumimoji="1" lang="ko-Kore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945D06A-1F4F-D7A4-65D6-5551057BD302}"/>
                </a:ext>
              </a:extLst>
            </p:cNvPr>
            <p:cNvSpPr txBox="1"/>
            <p:nvPr/>
          </p:nvSpPr>
          <p:spPr>
            <a:xfrm>
              <a:off x="1810605" y="3833335"/>
              <a:ext cx="980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000" dirty="0">
                  <a:solidFill>
                    <a:srgbClr val="595959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인턴</a:t>
              </a:r>
              <a:endParaRPr kumimoji="1" lang="ko-Kore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A43D8D-93E3-0EE4-0DD3-A2C649FA05B8}"/>
              </a:ext>
            </a:extLst>
          </p:cNvPr>
          <p:cNvSpPr txBox="1"/>
          <p:nvPr/>
        </p:nvSpPr>
        <p:spPr>
          <a:xfrm>
            <a:off x="6172567" y="5466901"/>
            <a:ext cx="463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세분화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되지 않은 경력 구분</a:t>
            </a:r>
            <a:endParaRPr kumimoji="1" lang="ko-Kore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7CCFFB-6D53-C5F8-C697-640D89816747}"/>
              </a:ext>
            </a:extLst>
          </p:cNvPr>
          <p:cNvGrpSpPr/>
          <p:nvPr/>
        </p:nvGrpSpPr>
        <p:grpSpPr>
          <a:xfrm>
            <a:off x="6915577" y="1523864"/>
            <a:ext cx="3144979" cy="3464502"/>
            <a:chOff x="6967165" y="1925068"/>
            <a:chExt cx="3414230" cy="3761108"/>
          </a:xfrm>
        </p:grpSpPr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48DD2CB6-D053-75C2-BF34-DCA8C22619DF}"/>
                </a:ext>
              </a:extLst>
            </p:cNvPr>
            <p:cNvSpPr/>
            <p:nvPr/>
          </p:nvSpPr>
          <p:spPr>
            <a:xfrm>
              <a:off x="6967165" y="1925068"/>
              <a:ext cx="3414230" cy="3414230"/>
            </a:xfrm>
            <a:custGeom>
              <a:avLst/>
              <a:gdLst>
                <a:gd name="connsiteX0" fmla="*/ 1707115 w 3414230"/>
                <a:gd name="connsiteY0" fmla="*/ 895912 h 3414230"/>
                <a:gd name="connsiteX1" fmla="*/ 895912 w 3414230"/>
                <a:gd name="connsiteY1" fmla="*/ 1707115 h 3414230"/>
                <a:gd name="connsiteX2" fmla="*/ 1707115 w 3414230"/>
                <a:gd name="connsiteY2" fmla="*/ 2518318 h 3414230"/>
                <a:gd name="connsiteX3" fmla="*/ 2518318 w 3414230"/>
                <a:gd name="connsiteY3" fmla="*/ 1707115 h 3414230"/>
                <a:gd name="connsiteX4" fmla="*/ 1707115 w 3414230"/>
                <a:gd name="connsiteY4" fmla="*/ 895912 h 3414230"/>
                <a:gd name="connsiteX5" fmla="*/ 1707115 w 3414230"/>
                <a:gd name="connsiteY5" fmla="*/ 0 h 3414230"/>
                <a:gd name="connsiteX6" fmla="*/ 3414230 w 3414230"/>
                <a:gd name="connsiteY6" fmla="*/ 1707115 h 3414230"/>
                <a:gd name="connsiteX7" fmla="*/ 1707115 w 3414230"/>
                <a:gd name="connsiteY7" fmla="*/ 3414230 h 3414230"/>
                <a:gd name="connsiteX8" fmla="*/ 0 w 3414230"/>
                <a:gd name="connsiteY8" fmla="*/ 1707115 h 3414230"/>
                <a:gd name="connsiteX9" fmla="*/ 1707115 w 3414230"/>
                <a:gd name="connsiteY9" fmla="*/ 0 h 34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4230" h="3414230">
                  <a:moveTo>
                    <a:pt x="1707115" y="895912"/>
                  </a:moveTo>
                  <a:cubicBezTo>
                    <a:pt x="1259100" y="895912"/>
                    <a:pt x="895912" y="1259100"/>
                    <a:pt x="895912" y="1707115"/>
                  </a:cubicBezTo>
                  <a:cubicBezTo>
                    <a:pt x="895912" y="2155130"/>
                    <a:pt x="1259100" y="2518318"/>
                    <a:pt x="1707115" y="2518318"/>
                  </a:cubicBezTo>
                  <a:cubicBezTo>
                    <a:pt x="2155130" y="2518318"/>
                    <a:pt x="2518318" y="2155130"/>
                    <a:pt x="2518318" y="1707115"/>
                  </a:cubicBezTo>
                  <a:cubicBezTo>
                    <a:pt x="2518318" y="1259100"/>
                    <a:pt x="2155130" y="895912"/>
                    <a:pt x="1707115" y="895912"/>
                  </a:cubicBezTo>
                  <a:close/>
                  <a:moveTo>
                    <a:pt x="1707115" y="0"/>
                  </a:moveTo>
                  <a:cubicBezTo>
                    <a:pt x="2649929" y="0"/>
                    <a:pt x="3414230" y="764301"/>
                    <a:pt x="3414230" y="1707115"/>
                  </a:cubicBezTo>
                  <a:cubicBezTo>
                    <a:pt x="3414230" y="2649929"/>
                    <a:pt x="2649929" y="3414230"/>
                    <a:pt x="1707115" y="3414230"/>
                  </a:cubicBezTo>
                  <a:cubicBezTo>
                    <a:pt x="764301" y="3414230"/>
                    <a:pt x="0" y="2649929"/>
                    <a:pt x="0" y="1707115"/>
                  </a:cubicBezTo>
                  <a:cubicBezTo>
                    <a:pt x="0" y="764301"/>
                    <a:pt x="764301" y="0"/>
                    <a:pt x="1707115" y="0"/>
                  </a:cubicBezTo>
                  <a:close/>
                </a:path>
              </a:pathLst>
            </a:custGeom>
            <a:gradFill>
              <a:gsLst>
                <a:gs pos="73000">
                  <a:srgbClr val="2E939E"/>
                </a:gs>
                <a:gs pos="42000">
                  <a:srgbClr val="167989"/>
                </a:gs>
                <a:gs pos="100000">
                  <a:srgbClr val="40AAB4"/>
                </a:gs>
                <a:gs pos="0">
                  <a:srgbClr val="075D6B"/>
                </a:gs>
              </a:gsLst>
              <a:lin ang="5400000" scaled="1"/>
            </a:gradFill>
            <a:ln w="15240">
              <a:solidFill>
                <a:srgbClr val="4090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B7D38C81-ABF3-4102-629B-00E07354C72E}"/>
                </a:ext>
              </a:extLst>
            </p:cNvPr>
            <p:cNvSpPr/>
            <p:nvPr/>
          </p:nvSpPr>
          <p:spPr>
            <a:xfrm>
              <a:off x="7310594" y="1925069"/>
              <a:ext cx="1343687" cy="1241386"/>
            </a:xfrm>
            <a:custGeom>
              <a:avLst/>
              <a:gdLst>
                <a:gd name="connsiteX0" fmla="*/ 1363687 w 1363687"/>
                <a:gd name="connsiteY0" fmla="*/ 0 h 1225147"/>
                <a:gd name="connsiteX1" fmla="*/ 1363687 w 1363687"/>
                <a:gd name="connsiteY1" fmla="*/ 900789 h 1225147"/>
                <a:gd name="connsiteX2" fmla="*/ 1203758 w 1363687"/>
                <a:gd name="connsiteY2" fmla="*/ 916911 h 1225147"/>
                <a:gd name="connsiteX3" fmla="*/ 797093 w 1363687"/>
                <a:gd name="connsiteY3" fmla="*/ 1136163 h 1225147"/>
                <a:gd name="connsiteX4" fmla="*/ 723674 w 1363687"/>
                <a:gd name="connsiteY4" fmla="*/ 1225147 h 1225147"/>
                <a:gd name="connsiteX5" fmla="*/ 0 w 1363687"/>
                <a:gd name="connsiteY5" fmla="*/ 680178 h 1225147"/>
                <a:gd name="connsiteX6" fmla="*/ 1363687 w 1363687"/>
                <a:gd name="connsiteY6" fmla="*/ 0 h 122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3687" h="1225147">
                  <a:moveTo>
                    <a:pt x="1363687" y="0"/>
                  </a:moveTo>
                  <a:lnTo>
                    <a:pt x="1363687" y="900789"/>
                  </a:lnTo>
                  <a:lnTo>
                    <a:pt x="1203758" y="916911"/>
                  </a:lnTo>
                  <a:cubicBezTo>
                    <a:pt x="1046671" y="949056"/>
                    <a:pt x="906264" y="1026991"/>
                    <a:pt x="797093" y="1136163"/>
                  </a:cubicBezTo>
                  <a:lnTo>
                    <a:pt x="723674" y="1225147"/>
                  </a:lnTo>
                  <a:lnTo>
                    <a:pt x="0" y="680178"/>
                  </a:lnTo>
                  <a:cubicBezTo>
                    <a:pt x="322529" y="251886"/>
                    <a:pt x="827534" y="0"/>
                    <a:pt x="1363687" y="0"/>
                  </a:cubicBezTo>
                  <a:close/>
                </a:path>
              </a:pathLst>
            </a:custGeom>
            <a:solidFill>
              <a:srgbClr val="E371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5F8036-D2B8-E9A6-390C-170B82BC2B51}"/>
                </a:ext>
              </a:extLst>
            </p:cNvPr>
            <p:cNvSpPr txBox="1"/>
            <p:nvPr/>
          </p:nvSpPr>
          <p:spPr>
            <a:xfrm>
              <a:off x="7428992" y="2306809"/>
              <a:ext cx="1343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경력 미포함</a:t>
              </a:r>
              <a:endParaRPr kumimoji="1" lang="en-US" altLang="ko-KR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7.6%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3367DE-F541-3552-40B7-74CA496F11FE}"/>
                </a:ext>
              </a:extLst>
            </p:cNvPr>
            <p:cNvSpPr txBox="1"/>
            <p:nvPr/>
          </p:nvSpPr>
          <p:spPr>
            <a:xfrm>
              <a:off x="8768996" y="4430460"/>
              <a:ext cx="1343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경력 포함</a:t>
              </a:r>
              <a:endParaRPr kumimoji="1" lang="en-US" altLang="ko-KR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92.4%</a:t>
              </a:r>
              <a:endParaRPr kumimoji="1" lang="ko-Kore-KR" altLang="en-US" sz="1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A2706A-C1AA-409B-EE9C-A9ED61D8384E}"/>
                </a:ext>
              </a:extLst>
            </p:cNvPr>
            <p:cNvSpPr txBox="1"/>
            <p:nvPr/>
          </p:nvSpPr>
          <p:spPr>
            <a:xfrm>
              <a:off x="7533609" y="5409177"/>
              <a:ext cx="2470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채용 공고의 경력 포함 여부</a:t>
              </a:r>
              <a:endParaRPr kumimoji="1" lang="ko-Kore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35EBD7-A839-EF68-F162-7BF9B147CC45}"/>
              </a:ext>
            </a:extLst>
          </p:cNvPr>
          <p:cNvGrpSpPr/>
          <p:nvPr/>
        </p:nvGrpSpPr>
        <p:grpSpPr>
          <a:xfrm>
            <a:off x="-196225" y="1100460"/>
            <a:ext cx="12591425" cy="6011540"/>
            <a:chOff x="-939901" y="2920934"/>
            <a:chExt cx="12199809" cy="548078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62B6DA-8624-35C6-DA02-5438C0AD4621}"/>
                </a:ext>
              </a:extLst>
            </p:cNvPr>
            <p:cNvSpPr/>
            <p:nvPr/>
          </p:nvSpPr>
          <p:spPr>
            <a:xfrm>
              <a:off x="-939901" y="2920934"/>
              <a:ext cx="12199809" cy="5480780"/>
            </a:xfrm>
            <a:prstGeom prst="rect">
              <a:avLst/>
            </a:prstGeom>
            <a:solidFill>
              <a:srgbClr val="595959">
                <a:alpha val="9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32110-7E7B-B71D-60FE-92B6A1616E62}"/>
                </a:ext>
              </a:extLst>
            </p:cNvPr>
            <p:cNvSpPr txBox="1"/>
            <p:nvPr/>
          </p:nvSpPr>
          <p:spPr>
            <a:xfrm>
              <a:off x="1317209" y="4735704"/>
              <a:ext cx="7685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경력 세분화 필요</a:t>
              </a:r>
              <a:endPara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/>
              <a:r>
                <a:rPr kumimoji="1" lang="en-US" altLang="ko-KR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ex. 1-3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년차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/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4-6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년차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/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7-10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년차</a:t>
              </a:r>
              <a:endParaRPr kumimoji="1" lang="en-US" altLang="ko-KR" sz="2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9C9DC4-0F23-AADB-690A-3D0BD060AB04}"/>
              </a:ext>
            </a:extLst>
          </p:cNvPr>
          <p:cNvSpPr txBox="1"/>
          <p:nvPr/>
        </p:nvSpPr>
        <p:spPr>
          <a:xfrm>
            <a:off x="655330" y="1181425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세부 분류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경력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76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D83014C0-3036-01F9-82FA-59A83B64FFD1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762531-0338-BB83-7C47-D6A15BC09F3D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ABD1306-8764-7ED1-8AA2-1FCA4782D1D3}"/>
              </a:ext>
            </a:extLst>
          </p:cNvPr>
          <p:cNvGrpSpPr/>
          <p:nvPr/>
        </p:nvGrpSpPr>
        <p:grpSpPr>
          <a:xfrm>
            <a:off x="1436542" y="1886532"/>
            <a:ext cx="3578780" cy="4659085"/>
            <a:chOff x="4180113" y="1793505"/>
            <a:chExt cx="3831771" cy="4659085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E37A0457-D2F3-EC18-6A89-C8E205794615}"/>
                </a:ext>
              </a:extLst>
            </p:cNvPr>
            <p:cNvSpPr/>
            <p:nvPr/>
          </p:nvSpPr>
          <p:spPr>
            <a:xfrm>
              <a:off x="4180113" y="1793505"/>
              <a:ext cx="3831771" cy="4659085"/>
            </a:xfrm>
            <a:prstGeom prst="roundRect">
              <a:avLst>
                <a:gd name="adj" fmla="val 6212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91F4D48-D9F3-A4B2-552A-6E54363B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154" y="2029096"/>
              <a:ext cx="3317691" cy="4187905"/>
            </a:xfrm>
            <a:prstGeom prst="rect">
              <a:avLst/>
            </a:prstGeom>
          </p:spPr>
        </p:pic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EF76DC3-0B81-9A53-42A5-846C7E428487}"/>
              </a:ext>
            </a:extLst>
          </p:cNvPr>
          <p:cNvSpPr/>
          <p:nvPr/>
        </p:nvSpPr>
        <p:spPr>
          <a:xfrm>
            <a:off x="1993977" y="2822885"/>
            <a:ext cx="1128504" cy="370220"/>
          </a:xfrm>
          <a:prstGeom prst="roundRect">
            <a:avLst/>
          </a:prstGeom>
          <a:noFill/>
          <a:ln w="25400">
            <a:solidFill>
              <a:srgbClr val="4090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A3323A1D-4609-6336-5551-6EBAA48EA8B2}"/>
              </a:ext>
            </a:extLst>
          </p:cNvPr>
          <p:cNvSpPr/>
          <p:nvPr/>
        </p:nvSpPr>
        <p:spPr>
          <a:xfrm>
            <a:off x="1993977" y="3213246"/>
            <a:ext cx="1213360" cy="1726210"/>
          </a:xfrm>
          <a:prstGeom prst="roundRect">
            <a:avLst>
              <a:gd name="adj" fmla="val 2431"/>
            </a:avLst>
          </a:prstGeom>
          <a:solidFill>
            <a:srgbClr val="FFFFFF"/>
          </a:solidFill>
          <a:ln>
            <a:solidFill>
              <a:srgbClr val="CFD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F22FA3D7-522F-C4BE-ED52-1184D67CE3C1}"/>
              </a:ext>
            </a:extLst>
          </p:cNvPr>
          <p:cNvSpPr/>
          <p:nvPr/>
        </p:nvSpPr>
        <p:spPr>
          <a:xfrm>
            <a:off x="2975285" y="3241821"/>
            <a:ext cx="147196" cy="1628775"/>
          </a:xfrm>
          <a:prstGeom prst="roundRect">
            <a:avLst>
              <a:gd name="adj" fmla="val 5000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D39DAAA6-706E-657D-AA8A-82217FB8112C}"/>
              </a:ext>
            </a:extLst>
          </p:cNvPr>
          <p:cNvSpPr/>
          <p:nvPr/>
        </p:nvSpPr>
        <p:spPr>
          <a:xfrm>
            <a:off x="2975285" y="3261963"/>
            <a:ext cx="147196" cy="1060450"/>
          </a:xfrm>
          <a:prstGeom prst="roundRect">
            <a:avLst>
              <a:gd name="adj" fmla="val 50000"/>
            </a:avLst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1F9052-2E7B-F642-4827-FA946DD37BAC}"/>
              </a:ext>
            </a:extLst>
          </p:cNvPr>
          <p:cNvSpPr txBox="1"/>
          <p:nvPr/>
        </p:nvSpPr>
        <p:spPr>
          <a:xfrm>
            <a:off x="1995279" y="3296364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SW </a:t>
            </a:r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140811-76B7-7A1A-2751-7C3ACEAD1E56}"/>
              </a:ext>
            </a:extLst>
          </p:cNvPr>
          <p:cNvSpPr txBox="1"/>
          <p:nvPr/>
        </p:nvSpPr>
        <p:spPr>
          <a:xfrm>
            <a:off x="1995279" y="3622935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HW</a:t>
            </a:r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개발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4DFAF8-C895-DBE1-A90E-1D2715C2C6DD}"/>
              </a:ext>
            </a:extLst>
          </p:cNvPr>
          <p:cNvSpPr txBox="1"/>
          <p:nvPr/>
        </p:nvSpPr>
        <p:spPr>
          <a:xfrm>
            <a:off x="1995279" y="3949507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개발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ECD44-BBB4-1690-C788-385BC2BDC677}"/>
              </a:ext>
            </a:extLst>
          </p:cNvPr>
          <p:cNvSpPr txBox="1"/>
          <p:nvPr/>
        </p:nvSpPr>
        <p:spPr>
          <a:xfrm>
            <a:off x="1995279" y="4276079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디자인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CD231E-3CD6-C8CE-89E5-69BE0B0675E2}"/>
              </a:ext>
            </a:extLst>
          </p:cNvPr>
          <p:cNvSpPr txBox="1"/>
          <p:nvPr/>
        </p:nvSpPr>
        <p:spPr>
          <a:xfrm>
            <a:off x="1995279" y="4602650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기획</a:t>
            </a:r>
            <a:r>
              <a:rPr kumimoji="1" lang="en-US" altLang="ko-KR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/PM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96601D-0066-357F-4196-6015D3551549}"/>
              </a:ext>
            </a:extLst>
          </p:cNvPr>
          <p:cNvSpPr txBox="1"/>
          <p:nvPr/>
        </p:nvSpPr>
        <p:spPr>
          <a:xfrm>
            <a:off x="5865667" y="2122123"/>
            <a:ext cx="368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분석가 직무를 찾아보기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442285-9633-F837-B712-670EBDF5CE8F}"/>
              </a:ext>
            </a:extLst>
          </p:cNvPr>
          <p:cNvSpPr txBox="1"/>
          <p:nvPr/>
        </p:nvSpPr>
        <p:spPr>
          <a:xfrm>
            <a:off x="5865666" y="2698561"/>
            <a:ext cx="368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/PM?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D512255D-302A-6606-8CF0-5C564810AEAD}"/>
              </a:ext>
            </a:extLst>
          </p:cNvPr>
          <p:cNvCxnSpPr>
            <a:cxnSpLocks/>
          </p:cNvCxnSpPr>
          <p:nvPr/>
        </p:nvCxnSpPr>
        <p:spPr>
          <a:xfrm>
            <a:off x="5962650" y="2522233"/>
            <a:ext cx="305752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D7763C-127B-801A-FFE4-D69D22E26C66}"/>
              </a:ext>
            </a:extLst>
          </p:cNvPr>
          <p:cNvSpPr txBox="1"/>
          <p:nvPr/>
        </p:nvSpPr>
        <p:spPr>
          <a:xfrm>
            <a:off x="655330" y="1181425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가독성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9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4BCD3F8B-D2B8-9A8A-D33A-7F5DA17107DE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C70C0C-FE10-168A-4CC2-5999FDA4F4E6}"/>
              </a:ext>
            </a:extLst>
          </p:cNvPr>
          <p:cNvSpPr txBox="1"/>
          <p:nvPr/>
        </p:nvSpPr>
        <p:spPr>
          <a:xfrm>
            <a:off x="0" y="384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54E3C-DA63-AF44-34E4-89A0759B2D0C}"/>
              </a:ext>
            </a:extLst>
          </p:cNvPr>
          <p:cNvSpPr txBox="1"/>
          <p:nvPr/>
        </p:nvSpPr>
        <p:spPr>
          <a:xfrm>
            <a:off x="5865666" y="4122190"/>
            <a:ext cx="577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드롭다운 형식 → 사용자가 필터의 세부 항목 파악 어려움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6E0C01-92EC-7BC9-B1F8-AEFB972FE289}"/>
              </a:ext>
            </a:extLst>
          </p:cNvPr>
          <p:cNvGrpSpPr/>
          <p:nvPr/>
        </p:nvGrpSpPr>
        <p:grpSpPr>
          <a:xfrm>
            <a:off x="1436542" y="1886532"/>
            <a:ext cx="3578780" cy="4659085"/>
            <a:chOff x="4180113" y="1793505"/>
            <a:chExt cx="3831771" cy="4659085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F3704404-8E36-2FF1-D9D0-93D44CC6BE1E}"/>
                </a:ext>
              </a:extLst>
            </p:cNvPr>
            <p:cNvSpPr/>
            <p:nvPr/>
          </p:nvSpPr>
          <p:spPr>
            <a:xfrm>
              <a:off x="4180113" y="1793505"/>
              <a:ext cx="3831771" cy="4659085"/>
            </a:xfrm>
            <a:prstGeom prst="roundRect">
              <a:avLst>
                <a:gd name="adj" fmla="val 6212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957E7C1-8B6A-FF48-AEF7-B090FA54D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154" y="2029096"/>
              <a:ext cx="3317691" cy="4187905"/>
            </a:xfrm>
            <a:prstGeom prst="rect">
              <a:avLst/>
            </a:prstGeom>
          </p:spPr>
        </p:pic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2229212-F137-4A56-E81F-87B2952122BB}"/>
              </a:ext>
            </a:extLst>
          </p:cNvPr>
          <p:cNvSpPr/>
          <p:nvPr/>
        </p:nvSpPr>
        <p:spPr>
          <a:xfrm>
            <a:off x="1993977" y="2822885"/>
            <a:ext cx="1128504" cy="370220"/>
          </a:xfrm>
          <a:prstGeom prst="roundRect">
            <a:avLst/>
          </a:prstGeom>
          <a:noFill/>
          <a:ln w="25400">
            <a:solidFill>
              <a:srgbClr val="4090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731BEE09-0EEA-B8AB-24E1-13DB104B397A}"/>
              </a:ext>
            </a:extLst>
          </p:cNvPr>
          <p:cNvSpPr/>
          <p:nvPr/>
        </p:nvSpPr>
        <p:spPr>
          <a:xfrm>
            <a:off x="1993977" y="3213246"/>
            <a:ext cx="1213360" cy="1726210"/>
          </a:xfrm>
          <a:prstGeom prst="roundRect">
            <a:avLst>
              <a:gd name="adj" fmla="val 2431"/>
            </a:avLst>
          </a:prstGeom>
          <a:solidFill>
            <a:srgbClr val="FFFFFF"/>
          </a:solidFill>
          <a:ln>
            <a:solidFill>
              <a:srgbClr val="CFD0C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99717449-BCD3-C3E2-B38E-0946B4D4B497}"/>
              </a:ext>
            </a:extLst>
          </p:cNvPr>
          <p:cNvSpPr/>
          <p:nvPr/>
        </p:nvSpPr>
        <p:spPr>
          <a:xfrm>
            <a:off x="2975285" y="3241821"/>
            <a:ext cx="147196" cy="1628775"/>
          </a:xfrm>
          <a:prstGeom prst="roundRect">
            <a:avLst>
              <a:gd name="adj" fmla="val 50000"/>
            </a:avLst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17F79EE-9D82-BED6-8122-BFEC12D7080D}"/>
              </a:ext>
            </a:extLst>
          </p:cNvPr>
          <p:cNvSpPr/>
          <p:nvPr/>
        </p:nvSpPr>
        <p:spPr>
          <a:xfrm>
            <a:off x="2975285" y="3800533"/>
            <a:ext cx="147196" cy="1060450"/>
          </a:xfrm>
          <a:prstGeom prst="roundRect">
            <a:avLst>
              <a:gd name="adj" fmla="val 50000"/>
            </a:avLst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E6293D-5837-CA76-15C4-C332312FBD66}"/>
              </a:ext>
            </a:extLst>
          </p:cNvPr>
          <p:cNvSpPr txBox="1"/>
          <p:nvPr/>
        </p:nvSpPr>
        <p:spPr>
          <a:xfrm>
            <a:off x="1995279" y="3296364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마케팅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602C4B-AC2C-6A71-53EA-ACE8E00521BA}"/>
              </a:ext>
            </a:extLst>
          </p:cNvPr>
          <p:cNvSpPr txBox="1"/>
          <p:nvPr/>
        </p:nvSpPr>
        <p:spPr>
          <a:xfrm>
            <a:off x="1995279" y="3622935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운영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EE6D21-169E-E74E-9649-94843A3EB6DC}"/>
              </a:ext>
            </a:extLst>
          </p:cNvPr>
          <p:cNvSpPr txBox="1"/>
          <p:nvPr/>
        </p:nvSpPr>
        <p:spPr>
          <a:xfrm>
            <a:off x="1995279" y="3949507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경영지원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B22633-D7B8-DC6A-FD51-8DF9A4A06D41}"/>
              </a:ext>
            </a:extLst>
          </p:cNvPr>
          <p:cNvSpPr txBox="1"/>
          <p:nvPr/>
        </p:nvSpPr>
        <p:spPr>
          <a:xfrm>
            <a:off x="1995279" y="4276079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비즈니스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910478-070D-9D12-0695-DCB49C0DB1E8}"/>
              </a:ext>
            </a:extLst>
          </p:cNvPr>
          <p:cNvSpPr txBox="1"/>
          <p:nvPr/>
        </p:nvSpPr>
        <p:spPr>
          <a:xfrm>
            <a:off x="1995279" y="4602650"/>
            <a:ext cx="980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000" dirty="0">
                <a:solidFill>
                  <a:srgbClr val="59595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투자</a:t>
            </a:r>
            <a:endParaRPr kumimoji="1" lang="ko-Kore-KR" altLang="en-US" sz="1000" dirty="0">
              <a:solidFill>
                <a:srgbClr val="59595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37D48B-281A-51A6-E63A-601044C4B846}"/>
              </a:ext>
            </a:extLst>
          </p:cNvPr>
          <p:cNvSpPr txBox="1"/>
          <p:nvPr/>
        </p:nvSpPr>
        <p:spPr>
          <a:xfrm>
            <a:off x="5865667" y="2122123"/>
            <a:ext cx="368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분석가 직무를 찾아보기</a:t>
            </a:r>
            <a:endParaRPr kumimoji="1" lang="ko-Kore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100DC1-6E28-136C-A78E-275EFBF3ED56}"/>
              </a:ext>
            </a:extLst>
          </p:cNvPr>
          <p:cNvSpPr txBox="1"/>
          <p:nvPr/>
        </p:nvSpPr>
        <p:spPr>
          <a:xfrm>
            <a:off x="5865666" y="2698561"/>
            <a:ext cx="368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/PM?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마케팅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비즈니스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AC1010E-95E4-7D2A-387F-16DBFC460EF8}"/>
              </a:ext>
            </a:extLst>
          </p:cNvPr>
          <p:cNvCxnSpPr>
            <a:cxnSpLocks/>
          </p:cNvCxnSpPr>
          <p:nvPr/>
        </p:nvCxnSpPr>
        <p:spPr>
          <a:xfrm>
            <a:off x="5962650" y="2522233"/>
            <a:ext cx="305752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3BE7C4-3F77-0D6F-8D67-808734FFBABA}"/>
              </a:ext>
            </a:extLst>
          </p:cNvPr>
          <p:cNvSpPr txBox="1"/>
          <p:nvPr/>
        </p:nvSpPr>
        <p:spPr>
          <a:xfrm>
            <a:off x="655330" y="1181425"/>
            <a:ext cx="335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 </a:t>
            </a:r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UI 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가독성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5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6950F67-F8CE-3514-27F2-E5D5A7F53D07}"/>
              </a:ext>
            </a:extLst>
          </p:cNvPr>
          <p:cNvSpPr/>
          <p:nvPr/>
        </p:nvSpPr>
        <p:spPr>
          <a:xfrm>
            <a:off x="2464504" y="209317"/>
            <a:ext cx="7262989" cy="643936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0" y="492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387F-68A9-8881-7543-12311676B935}"/>
              </a:ext>
            </a:extLst>
          </p:cNvPr>
          <p:cNvSpPr txBox="1"/>
          <p:nvPr/>
        </p:nvSpPr>
        <p:spPr>
          <a:xfrm>
            <a:off x="4420256" y="1285074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문제점 결론</a:t>
            </a:r>
            <a:endParaRPr kumimoji="1" lang="ko-Kore-KR" altLang="en-US" sz="4000" b="1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8" name="그래픽 7" descr="눈 단색으로 채워진">
            <a:extLst>
              <a:ext uri="{FF2B5EF4-FFF2-40B4-BE49-F238E27FC236}">
                <a16:creationId xmlns:a16="http://schemas.microsoft.com/office/drawing/2014/main" id="{F5349982-8245-0DCD-A831-34FD4D014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86" y="249915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A33C9B-9E25-998A-FDBB-7B3F91E8BC4A}"/>
              </a:ext>
            </a:extLst>
          </p:cNvPr>
          <p:cNvSpPr txBox="1"/>
          <p:nvPr/>
        </p:nvSpPr>
        <p:spPr>
          <a:xfrm>
            <a:off x="4420256" y="2633186"/>
            <a:ext cx="4970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 필터는 </a:t>
            </a:r>
            <a:r>
              <a:rPr lang="ko-KR" altLang="en-US" sz="2000" b="1" dirty="0">
                <a:solidFill>
                  <a:srgbClr val="FFFF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직관적</a:t>
            </a:r>
            <a:r>
              <a:rPr lang="ko-KR" altLang="en-US" sz="16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이고 쉽게 사용할 수 있어야 함</a:t>
            </a:r>
            <a:endParaRPr lang="ko-Kore-KR" altLang="en-US" sz="1600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69E353-13C9-282B-F69E-744D75A41424}"/>
              </a:ext>
            </a:extLst>
          </p:cNvPr>
          <p:cNvGrpSpPr/>
          <p:nvPr/>
        </p:nvGrpSpPr>
        <p:grpSpPr>
          <a:xfrm>
            <a:off x="3351486" y="3692249"/>
            <a:ext cx="5835991" cy="914400"/>
            <a:chOff x="3351486" y="3011742"/>
            <a:chExt cx="5835991" cy="914400"/>
          </a:xfrm>
        </p:grpSpPr>
        <p:pic>
          <p:nvPicPr>
            <p:cNvPr id="13" name="그래픽 12" descr="상향 추세 단색으로 채워진">
              <a:extLst>
                <a:ext uri="{FF2B5EF4-FFF2-40B4-BE49-F238E27FC236}">
                  <a16:creationId xmlns:a16="http://schemas.microsoft.com/office/drawing/2014/main" id="{0A10136C-4D38-0DA8-9D78-D66C1A5F2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51486" y="3011742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7095E3-EE00-DAA2-7B89-D8437ECC0A0A}"/>
                </a:ext>
              </a:extLst>
            </p:cNvPr>
            <p:cNvSpPr txBox="1"/>
            <p:nvPr/>
          </p:nvSpPr>
          <p:spPr>
            <a:xfrm>
              <a:off x="4265886" y="3233131"/>
              <a:ext cx="49215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ko-KR" altLang="en-US" sz="16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최소 비용으로 최대 효과를 낼 수</a:t>
              </a:r>
              <a:r>
                <a:rPr lang="en-US" altLang="ko-KR" sz="16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6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있는 </a:t>
              </a:r>
              <a:endParaRPr lang="en-US" altLang="ko-KR" sz="16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vl="1" algn="ctr"/>
              <a:r>
                <a:rPr lang="ko-KR" altLang="en-US" sz="2000" b="1" dirty="0">
                  <a:solidFill>
                    <a:srgbClr val="FF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필터 </a:t>
              </a:r>
              <a:r>
                <a:rPr lang="en" altLang="ko-Kore-KR" sz="2000" b="1" dirty="0">
                  <a:solidFill>
                    <a:srgbClr val="FF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UI </a:t>
              </a:r>
              <a:r>
                <a:rPr lang="ko-KR" altLang="en-US" sz="2000" b="1" dirty="0">
                  <a:solidFill>
                    <a:srgbClr val="FF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가독성 </a:t>
              </a:r>
              <a:r>
                <a:rPr lang="ko-KR" altLang="en-US" sz="1600" dirty="0">
                  <a:solidFill>
                    <a:srgbClr val="EEF1F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개선</a:t>
              </a:r>
              <a:endParaRPr lang="en-US" altLang="ko-KR" sz="1600" dirty="0">
                <a:solidFill>
                  <a:srgbClr val="EEF1F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C500DE-5D69-B21C-F1D7-D70C0640F918}"/>
              </a:ext>
            </a:extLst>
          </p:cNvPr>
          <p:cNvGrpSpPr/>
          <p:nvPr/>
        </p:nvGrpSpPr>
        <p:grpSpPr>
          <a:xfrm>
            <a:off x="-181475" y="-256882"/>
            <a:ext cx="12575356" cy="7371761"/>
            <a:chOff x="-169682" y="-282804"/>
            <a:chExt cx="12575356" cy="7371761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F7034D78-86B8-EE45-2168-AF6D068C752D}"/>
                </a:ext>
              </a:extLst>
            </p:cNvPr>
            <p:cNvSpPr>
              <a:spLocks/>
            </p:cNvSpPr>
            <p:nvPr/>
          </p:nvSpPr>
          <p:spPr>
            <a:xfrm>
              <a:off x="-169682" y="-282804"/>
              <a:ext cx="12575356" cy="7371761"/>
            </a:xfrm>
            <a:prstGeom prst="roundRect">
              <a:avLst>
                <a:gd name="adj" fmla="val 0"/>
              </a:avLst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0">
                  <a:schemeClr val="tx1">
                    <a:lumMod val="95000"/>
                    <a:lumOff val="5000"/>
                    <a:alpha val="8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9A0C22-23C3-5065-8E66-52D6A47FB2CC}"/>
                </a:ext>
              </a:extLst>
            </p:cNvPr>
            <p:cNvSpPr txBox="1"/>
            <p:nvPr/>
          </p:nvSpPr>
          <p:spPr>
            <a:xfrm>
              <a:off x="241660" y="2594700"/>
              <a:ext cx="1175267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EEF1FD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필터 사용성 개선 및 지원서 </a:t>
              </a:r>
              <a:r>
                <a:rPr lang="ko-KR" altLang="en-US" sz="3200" dirty="0" err="1">
                  <a:solidFill>
                    <a:srgbClr val="EEF1FD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제출률</a:t>
              </a:r>
              <a:r>
                <a:rPr lang="ko-KR" altLang="en-US" sz="3200" dirty="0">
                  <a:solidFill>
                    <a:srgbClr val="EEF1FD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상승을 목표로</a:t>
              </a:r>
              <a:endParaRPr lang="en-US" altLang="ko-KR" sz="3200" dirty="0">
                <a:solidFill>
                  <a:srgbClr val="EEF1F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/>
              <a:r>
                <a:rPr lang="ko-KR" altLang="en-US" sz="4000" b="1" dirty="0">
                  <a:solidFill>
                    <a:srgbClr val="00B0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검색 필터 </a:t>
              </a:r>
              <a:r>
                <a:rPr lang="en" altLang="ko-Kore-KR" sz="4000" b="1" dirty="0">
                  <a:solidFill>
                    <a:srgbClr val="00B0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UI </a:t>
              </a:r>
              <a:r>
                <a:rPr lang="ko-KR" altLang="en-US" sz="4000" b="1" dirty="0">
                  <a:solidFill>
                    <a:srgbClr val="00B0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변경 </a:t>
              </a:r>
              <a:r>
                <a:rPr lang="en" altLang="ko-Kore-KR" sz="4000" b="1" dirty="0">
                  <a:solidFill>
                    <a:srgbClr val="00B0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A/B </a:t>
              </a:r>
              <a:r>
                <a:rPr lang="ko-KR" altLang="en-US" sz="4000" b="1" dirty="0">
                  <a:solidFill>
                    <a:srgbClr val="00B0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테스트 </a:t>
              </a:r>
              <a:r>
                <a:rPr lang="ko-KR" altLang="en-US" sz="4000" dirty="0">
                  <a:solidFill>
                    <a:srgbClr val="EEF1FD"/>
                  </a:solidFill>
                </a:rPr>
                <a:t>진행</a:t>
              </a:r>
              <a:endParaRPr lang="en-US" altLang="ko-KR" sz="4000" dirty="0">
                <a:solidFill>
                  <a:srgbClr val="EEF1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44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58EC9F-CDB9-9865-ADEC-8F329F1B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31" y="1350245"/>
            <a:ext cx="7426890" cy="528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래픽 10" descr="커서 윤곽선">
            <a:extLst>
              <a:ext uri="{FF2B5EF4-FFF2-40B4-BE49-F238E27FC236}">
                <a16:creationId xmlns:a16="http://schemas.microsoft.com/office/drawing/2014/main" id="{74A93F57-9F9E-5062-549C-7DAD15755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214" y="6777238"/>
            <a:ext cx="1036529" cy="10365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9D415-29FD-E138-B601-FDDE8F0AA984}"/>
              </a:ext>
            </a:extLst>
          </p:cNvPr>
          <p:cNvSpPr/>
          <p:nvPr/>
        </p:nvSpPr>
        <p:spPr>
          <a:xfrm>
            <a:off x="2519379" y="1573825"/>
            <a:ext cx="4616800" cy="50577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29DA9-30C5-E6D3-F8BF-CFB84FFB8D34}"/>
              </a:ext>
            </a:extLst>
          </p:cNvPr>
          <p:cNvSpPr/>
          <p:nvPr/>
        </p:nvSpPr>
        <p:spPr>
          <a:xfrm>
            <a:off x="7287802" y="1573826"/>
            <a:ext cx="2131771" cy="2697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9944-026D-A1C8-A4EC-2C167B96CB18}"/>
              </a:ext>
            </a:extLst>
          </p:cNvPr>
          <p:cNvSpPr txBox="1"/>
          <p:nvPr/>
        </p:nvSpPr>
        <p:spPr>
          <a:xfrm>
            <a:off x="4200214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웹페이지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76F43-B6A5-259E-8E7C-C87D63B9A1DB}"/>
              </a:ext>
            </a:extLst>
          </p:cNvPr>
          <p:cNvSpPr txBox="1"/>
          <p:nvPr/>
        </p:nvSpPr>
        <p:spPr>
          <a:xfrm>
            <a:off x="7726121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9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58EC9F-CDB9-9865-ADEC-8F329F1B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31" y="1350245"/>
            <a:ext cx="7426890" cy="528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래픽 10" descr="커서 윤곽선">
            <a:extLst>
              <a:ext uri="{FF2B5EF4-FFF2-40B4-BE49-F238E27FC236}">
                <a16:creationId xmlns:a16="http://schemas.microsoft.com/office/drawing/2014/main" id="{74A93F57-9F9E-5062-549C-7DAD15755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157" y="2120863"/>
            <a:ext cx="1036529" cy="10365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9D415-29FD-E138-B601-FDDE8F0AA984}"/>
              </a:ext>
            </a:extLst>
          </p:cNvPr>
          <p:cNvSpPr/>
          <p:nvPr/>
        </p:nvSpPr>
        <p:spPr>
          <a:xfrm>
            <a:off x="2519379" y="1573825"/>
            <a:ext cx="4616800" cy="50577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29DA9-30C5-E6D3-F8BF-CFB84FFB8D34}"/>
              </a:ext>
            </a:extLst>
          </p:cNvPr>
          <p:cNvSpPr/>
          <p:nvPr/>
        </p:nvSpPr>
        <p:spPr>
          <a:xfrm>
            <a:off x="7287802" y="1573826"/>
            <a:ext cx="2131771" cy="2697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9944-026D-A1C8-A4EC-2C167B96CB18}"/>
              </a:ext>
            </a:extLst>
          </p:cNvPr>
          <p:cNvSpPr txBox="1"/>
          <p:nvPr/>
        </p:nvSpPr>
        <p:spPr>
          <a:xfrm>
            <a:off x="4200214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웹페이지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76F43-B6A5-259E-8E7C-C87D63B9A1DB}"/>
              </a:ext>
            </a:extLst>
          </p:cNvPr>
          <p:cNvSpPr txBox="1"/>
          <p:nvPr/>
        </p:nvSpPr>
        <p:spPr>
          <a:xfrm>
            <a:off x="7726121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EF52B1-CBA8-A250-B2A5-C2860D176F1A}"/>
              </a:ext>
            </a:extLst>
          </p:cNvPr>
          <p:cNvGrpSpPr/>
          <p:nvPr/>
        </p:nvGrpSpPr>
        <p:grpSpPr>
          <a:xfrm>
            <a:off x="4353437" y="2534184"/>
            <a:ext cx="1430495" cy="569308"/>
            <a:chOff x="4386326" y="2588084"/>
            <a:chExt cx="1430495" cy="569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AD86DE-2B18-D4F0-A409-0868513C51B0}"/>
                </a:ext>
              </a:extLst>
            </p:cNvPr>
            <p:cNvSpPr txBox="1"/>
            <p:nvPr/>
          </p:nvSpPr>
          <p:spPr>
            <a:xfrm>
              <a:off x="4583309" y="2818838"/>
              <a:ext cx="1036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6.68</a:t>
              </a:r>
              <a:r>
                <a:rPr kumimoji="1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초</a:t>
              </a:r>
              <a:endParaRPr kumimoji="1" lang="ko-Kore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ADE23A-6F5A-3031-89A8-F546EFF393EA}"/>
                </a:ext>
              </a:extLst>
            </p:cNvPr>
            <p:cNvSpPr txBox="1"/>
            <p:nvPr/>
          </p:nvSpPr>
          <p:spPr>
            <a:xfrm>
              <a:off x="4386326" y="2588084"/>
              <a:ext cx="1430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평균 클릭 시간</a:t>
              </a:r>
              <a:endParaRPr kumimoji="1" lang="ko-Kore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99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58EC9F-CDB9-9865-ADEC-8F329F1B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31" y="1350245"/>
            <a:ext cx="7426890" cy="528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9D415-29FD-E138-B601-FDDE8F0AA984}"/>
              </a:ext>
            </a:extLst>
          </p:cNvPr>
          <p:cNvSpPr/>
          <p:nvPr/>
        </p:nvSpPr>
        <p:spPr>
          <a:xfrm>
            <a:off x="2519379" y="1573825"/>
            <a:ext cx="4616800" cy="50577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29DA9-30C5-E6D3-F8BF-CFB84FFB8D34}"/>
              </a:ext>
            </a:extLst>
          </p:cNvPr>
          <p:cNvSpPr/>
          <p:nvPr/>
        </p:nvSpPr>
        <p:spPr>
          <a:xfrm>
            <a:off x="7287802" y="1573826"/>
            <a:ext cx="2131771" cy="2697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9944-026D-A1C8-A4EC-2C167B96CB18}"/>
              </a:ext>
            </a:extLst>
          </p:cNvPr>
          <p:cNvSpPr txBox="1"/>
          <p:nvPr/>
        </p:nvSpPr>
        <p:spPr>
          <a:xfrm>
            <a:off x="4200214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웹페이지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76F43-B6A5-259E-8E7C-C87D63B9A1DB}"/>
              </a:ext>
            </a:extLst>
          </p:cNvPr>
          <p:cNvSpPr txBox="1"/>
          <p:nvPr/>
        </p:nvSpPr>
        <p:spPr>
          <a:xfrm>
            <a:off x="7726121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" name="그래픽 1" descr="커서 윤곽선">
            <a:extLst>
              <a:ext uri="{FF2B5EF4-FFF2-40B4-BE49-F238E27FC236}">
                <a16:creationId xmlns:a16="http://schemas.microsoft.com/office/drawing/2014/main" id="{67DC93F9-0208-CF64-0A48-D8C3014F7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7691" y="2347803"/>
            <a:ext cx="966553" cy="96655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C04EF36-1901-F81B-A5AC-D52FF85CC101}"/>
              </a:ext>
            </a:extLst>
          </p:cNvPr>
          <p:cNvGrpSpPr/>
          <p:nvPr/>
        </p:nvGrpSpPr>
        <p:grpSpPr>
          <a:xfrm>
            <a:off x="9672621" y="2801266"/>
            <a:ext cx="1383608" cy="624602"/>
            <a:chOff x="9579834" y="2595661"/>
            <a:chExt cx="1383608" cy="6246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97090F-C015-B42F-FDB6-7FBFE53C9487}"/>
                </a:ext>
              </a:extLst>
            </p:cNvPr>
            <p:cNvSpPr txBox="1"/>
            <p:nvPr/>
          </p:nvSpPr>
          <p:spPr>
            <a:xfrm>
              <a:off x="9791355" y="2881709"/>
              <a:ext cx="966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10.31</a:t>
              </a:r>
              <a:r>
                <a:rPr kumimoji="1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초</a:t>
              </a:r>
              <a:endParaRPr kumimoji="1" lang="ko-Kore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A130E-17EF-7D7C-D694-3649BA48996A}"/>
                </a:ext>
              </a:extLst>
            </p:cNvPr>
            <p:cNvSpPr txBox="1"/>
            <p:nvPr/>
          </p:nvSpPr>
          <p:spPr>
            <a:xfrm>
              <a:off x="9579834" y="2595661"/>
              <a:ext cx="13836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평균 클릭 시간</a:t>
              </a:r>
              <a:endParaRPr kumimoji="1" lang="ko-Kore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E9D0B65-A0BE-E08A-60E8-F5EEF993B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9" t="57202" r="3783" b="36183"/>
          <a:stretch/>
        </p:blipFill>
        <p:spPr>
          <a:xfrm>
            <a:off x="7287802" y="4371278"/>
            <a:ext cx="2103848" cy="34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9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58EC9F-CDB9-9865-ADEC-8F329F1B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31" y="1350245"/>
            <a:ext cx="7426890" cy="5281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9D415-29FD-E138-B601-FDDE8F0AA984}"/>
              </a:ext>
            </a:extLst>
          </p:cNvPr>
          <p:cNvSpPr/>
          <p:nvPr/>
        </p:nvSpPr>
        <p:spPr>
          <a:xfrm>
            <a:off x="2519379" y="1573825"/>
            <a:ext cx="4616800" cy="50577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29DA9-30C5-E6D3-F8BF-CFB84FFB8D34}"/>
              </a:ext>
            </a:extLst>
          </p:cNvPr>
          <p:cNvSpPr/>
          <p:nvPr/>
        </p:nvSpPr>
        <p:spPr>
          <a:xfrm>
            <a:off x="7287802" y="1573826"/>
            <a:ext cx="2131771" cy="26975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89944-026D-A1C8-A4EC-2C167B96CB18}"/>
              </a:ext>
            </a:extLst>
          </p:cNvPr>
          <p:cNvSpPr txBox="1"/>
          <p:nvPr/>
        </p:nvSpPr>
        <p:spPr>
          <a:xfrm>
            <a:off x="4200214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웹페이지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76F43-B6A5-259E-8E7C-C87D63B9A1DB}"/>
              </a:ext>
            </a:extLst>
          </p:cNvPr>
          <p:cNvSpPr txBox="1"/>
          <p:nvPr/>
        </p:nvSpPr>
        <p:spPr>
          <a:xfrm>
            <a:off x="7726121" y="1155855"/>
            <a:ext cx="1255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필터</a:t>
            </a:r>
            <a:endParaRPr kumimoji="1" lang="ko-Kore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0CB30-1CD8-9DA8-0243-D00A036D1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9" t="57202" r="3783" b="36183"/>
          <a:stretch/>
        </p:blipFill>
        <p:spPr>
          <a:xfrm>
            <a:off x="7287802" y="4371278"/>
            <a:ext cx="2103848" cy="34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A6DDFD-2423-DC15-1141-0257734945F0}"/>
              </a:ext>
            </a:extLst>
          </p:cNvPr>
          <p:cNvGrpSpPr/>
          <p:nvPr/>
        </p:nvGrpSpPr>
        <p:grpSpPr>
          <a:xfrm>
            <a:off x="7643089" y="4405341"/>
            <a:ext cx="1522621" cy="308498"/>
            <a:chOff x="7643089" y="4405341"/>
            <a:chExt cx="1522621" cy="30849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CFD2F-40BD-2C0C-BD21-AD1F0CEB9F58}"/>
                </a:ext>
              </a:extLst>
            </p:cNvPr>
            <p:cNvSpPr/>
            <p:nvPr/>
          </p:nvSpPr>
          <p:spPr>
            <a:xfrm>
              <a:off x="7643089" y="4405341"/>
              <a:ext cx="1522621" cy="3084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BF83B-4389-A94C-A121-E5CB92BCAD6A}"/>
                </a:ext>
              </a:extLst>
            </p:cNvPr>
            <p:cNvSpPr txBox="1"/>
            <p:nvPr/>
          </p:nvSpPr>
          <p:spPr>
            <a:xfrm>
              <a:off x="7683092" y="4421090"/>
              <a:ext cx="670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b="1" dirty="0"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시사점</a:t>
              </a:r>
            </a:p>
          </p:txBody>
        </p:sp>
      </p:grpSp>
      <p:pic>
        <p:nvPicPr>
          <p:cNvPr id="2" name="그래픽 1" descr="커서 윤곽선">
            <a:extLst>
              <a:ext uri="{FF2B5EF4-FFF2-40B4-BE49-F238E27FC236}">
                <a16:creationId xmlns:a16="http://schemas.microsoft.com/office/drawing/2014/main" id="{67DC93F9-0208-CF64-0A48-D8C3014F7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7802" y="4371278"/>
            <a:ext cx="966553" cy="9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0CB30-1CD8-9DA8-0243-D00A036D1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9" t="57202" r="3783" b="36183"/>
          <a:stretch/>
        </p:blipFill>
        <p:spPr>
          <a:xfrm>
            <a:off x="1265374" y="1617568"/>
            <a:ext cx="4967259" cy="824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A5D790A-192B-A974-A6BE-CD539272C3EC}"/>
              </a:ext>
            </a:extLst>
          </p:cNvPr>
          <p:cNvGrpSpPr/>
          <p:nvPr/>
        </p:nvGrpSpPr>
        <p:grpSpPr>
          <a:xfrm>
            <a:off x="2135668" y="1746373"/>
            <a:ext cx="3594962" cy="567127"/>
            <a:chOff x="2135668" y="1746373"/>
            <a:chExt cx="3594962" cy="5671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CFD2F-40BD-2C0C-BD21-AD1F0CEB9F58}"/>
                </a:ext>
              </a:extLst>
            </p:cNvPr>
            <p:cNvSpPr/>
            <p:nvPr/>
          </p:nvSpPr>
          <p:spPr>
            <a:xfrm>
              <a:off x="2135668" y="1746373"/>
              <a:ext cx="3594962" cy="5671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BF83B-4389-A94C-A121-E5CB92BCAD6A}"/>
                </a:ext>
              </a:extLst>
            </p:cNvPr>
            <p:cNvSpPr txBox="1"/>
            <p:nvPr/>
          </p:nvSpPr>
          <p:spPr>
            <a:xfrm>
              <a:off x="2245731" y="1799103"/>
              <a:ext cx="158329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시사점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1F6F0-4573-018E-7F67-9C7C30152B49}"/>
              </a:ext>
            </a:extLst>
          </p:cNvPr>
          <p:cNvSpPr txBox="1"/>
          <p:nvPr/>
        </p:nvSpPr>
        <p:spPr>
          <a:xfrm>
            <a:off x="1265374" y="2997843"/>
            <a:ext cx="67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/>
              <a:t>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CA1ED-B6EB-1D02-892D-0ADD8D412C39}"/>
              </a:ext>
            </a:extLst>
          </p:cNvPr>
          <p:cNvSpPr txBox="1"/>
          <p:nvPr/>
        </p:nvSpPr>
        <p:spPr>
          <a:xfrm>
            <a:off x="1265374" y="4436716"/>
            <a:ext cx="67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/>
              <a:t>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3E902-65F2-D3FC-F1D0-6608612AD5F5}"/>
              </a:ext>
            </a:extLst>
          </p:cNvPr>
          <p:cNvSpPr txBox="1"/>
          <p:nvPr/>
        </p:nvSpPr>
        <p:spPr>
          <a:xfrm>
            <a:off x="1938036" y="3667274"/>
            <a:ext cx="8866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여러 필터를 조합하여 다양한 옵션을 </a:t>
            </a:r>
            <a:r>
              <a:rPr kumimoji="1" lang="ko-KR" altLang="en-US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선택하고 비교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 때문에 이 과정에서 다른 클릭보다 시간이 더 소요될 수 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그래픽 22" descr="커서 윤곽선">
            <a:extLst>
              <a:ext uri="{FF2B5EF4-FFF2-40B4-BE49-F238E27FC236}">
                <a16:creationId xmlns:a16="http://schemas.microsoft.com/office/drawing/2014/main" id="{E4DEB509-A5E2-E2A9-8BF2-3B9E207B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8986" y="6936852"/>
            <a:ext cx="966553" cy="966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3CC91-5718-A57C-284E-ABE0AAD005B0}"/>
              </a:ext>
            </a:extLst>
          </p:cNvPr>
          <p:cNvSpPr txBox="1"/>
          <p:nvPr/>
        </p:nvSpPr>
        <p:spPr>
          <a:xfrm>
            <a:off x="1938036" y="3090793"/>
            <a:ext cx="247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선택의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신중함</a:t>
            </a:r>
            <a:endParaRPr kumimoji="1" lang="ko-Kore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B2BD3-5F1B-7FAC-0DDB-07A003DE9CEA}"/>
              </a:ext>
            </a:extLst>
          </p:cNvPr>
          <p:cNvSpPr txBox="1"/>
          <p:nvPr/>
        </p:nvSpPr>
        <p:spPr>
          <a:xfrm>
            <a:off x="1938036" y="4528431"/>
            <a:ext cx="189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복잡성</a:t>
            </a:r>
            <a:endParaRPr kumimoji="1" lang="ko-Kore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6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3958 -0.559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475F181-4033-71D3-C906-03BC94E7F61D}"/>
              </a:ext>
            </a:extLst>
          </p:cNvPr>
          <p:cNvSpPr/>
          <p:nvPr/>
        </p:nvSpPr>
        <p:spPr>
          <a:xfrm>
            <a:off x="889923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37082-1033-335B-894C-85F19AABFF64}"/>
              </a:ext>
            </a:extLst>
          </p:cNvPr>
          <p:cNvSpPr txBox="1"/>
          <p:nvPr/>
        </p:nvSpPr>
        <p:spPr>
          <a:xfrm>
            <a:off x="4638087" y="926820"/>
            <a:ext cx="291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</a:t>
            </a:r>
            <a:endParaRPr kumimoji="1" lang="ko-Kore-KR" altLang="en-US" sz="120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1237-312F-874D-06D7-68D60BD8AF49}"/>
              </a:ext>
            </a:extLst>
          </p:cNvPr>
          <p:cNvSpPr txBox="1"/>
          <p:nvPr/>
        </p:nvSpPr>
        <p:spPr>
          <a:xfrm>
            <a:off x="3894317" y="2644170"/>
            <a:ext cx="4403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5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분석 배경 및 목적</a:t>
            </a:r>
            <a:endParaRPr kumimoji="1" lang="ko-Kore-KR" altLang="en-US" sz="45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FA1CF-C677-92C7-9307-74E970A669D2}"/>
              </a:ext>
            </a:extLst>
          </p:cNvPr>
          <p:cNvSpPr txBox="1"/>
          <p:nvPr/>
        </p:nvSpPr>
        <p:spPr>
          <a:xfrm>
            <a:off x="3894317" y="4471503"/>
            <a:ext cx="1738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배경</a:t>
            </a:r>
            <a:endParaRPr kumimoji="1" lang="ko-Kore-KR" altLang="en-US" sz="25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4BAAC-315E-2DB9-5203-C611FC859733}"/>
              </a:ext>
            </a:extLst>
          </p:cNvPr>
          <p:cNvSpPr txBox="1"/>
          <p:nvPr/>
        </p:nvSpPr>
        <p:spPr>
          <a:xfrm>
            <a:off x="6529466" y="4471503"/>
            <a:ext cx="1768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목적</a:t>
            </a:r>
            <a:endParaRPr kumimoji="1" lang="ko-Kore-KR" altLang="en-US" sz="25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61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0CB30-1CD8-9DA8-0243-D00A036D1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9" t="57202" r="3783" b="36183"/>
          <a:stretch/>
        </p:blipFill>
        <p:spPr>
          <a:xfrm>
            <a:off x="1265374" y="1617568"/>
            <a:ext cx="4967259" cy="824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A5D790A-192B-A974-A6BE-CD539272C3EC}"/>
              </a:ext>
            </a:extLst>
          </p:cNvPr>
          <p:cNvGrpSpPr/>
          <p:nvPr/>
        </p:nvGrpSpPr>
        <p:grpSpPr>
          <a:xfrm>
            <a:off x="2135668" y="1746373"/>
            <a:ext cx="3594962" cy="567127"/>
            <a:chOff x="2135668" y="1746373"/>
            <a:chExt cx="3594962" cy="5671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9CFD2F-40BD-2C0C-BD21-AD1F0CEB9F58}"/>
                </a:ext>
              </a:extLst>
            </p:cNvPr>
            <p:cNvSpPr/>
            <p:nvPr/>
          </p:nvSpPr>
          <p:spPr>
            <a:xfrm>
              <a:off x="2135668" y="1746373"/>
              <a:ext cx="3594962" cy="5671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ore-KR" dirty="0"/>
            </a:p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BF83B-4389-A94C-A121-E5CB92BCAD6A}"/>
                </a:ext>
              </a:extLst>
            </p:cNvPr>
            <p:cNvSpPr txBox="1"/>
            <p:nvPr/>
          </p:nvSpPr>
          <p:spPr>
            <a:xfrm>
              <a:off x="2245731" y="1799103"/>
              <a:ext cx="1583296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400" b="1" dirty="0">
                  <a:latin typeface="Pretendard ExtraLight" panose="02000303000000020004" pitchFamily="2" charset="-127"/>
                  <a:ea typeface="Pretendard ExtraLight" panose="02000303000000020004" pitchFamily="2" charset="-127"/>
                  <a:cs typeface="Pretendard ExtraLight" panose="02000303000000020004" pitchFamily="2" charset="-127"/>
                </a:rPr>
                <a:t>시사점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1F6F0-4573-018E-7F67-9C7C30152B49}"/>
              </a:ext>
            </a:extLst>
          </p:cNvPr>
          <p:cNvSpPr txBox="1"/>
          <p:nvPr/>
        </p:nvSpPr>
        <p:spPr>
          <a:xfrm>
            <a:off x="1265374" y="2997843"/>
            <a:ext cx="67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/>
              <a:t>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CA1ED-B6EB-1D02-892D-0ADD8D412C39}"/>
              </a:ext>
            </a:extLst>
          </p:cNvPr>
          <p:cNvSpPr txBox="1"/>
          <p:nvPr/>
        </p:nvSpPr>
        <p:spPr>
          <a:xfrm>
            <a:off x="1265374" y="4436716"/>
            <a:ext cx="67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/>
              <a:t>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13E902-65F2-D3FC-F1D0-6608612AD5F5}"/>
              </a:ext>
            </a:extLst>
          </p:cNvPr>
          <p:cNvSpPr txBox="1"/>
          <p:nvPr/>
        </p:nvSpPr>
        <p:spPr>
          <a:xfrm>
            <a:off x="1938036" y="3667274"/>
            <a:ext cx="8866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 여러 필터를 조합하여 다양한 옵션을 </a:t>
            </a:r>
            <a:r>
              <a:rPr kumimoji="1" lang="ko-KR" altLang="en-US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선택하고 비교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하기 때문에 이 과정에서 다른 클릭보다 시간이 더 소요될 수 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1B902-1059-C0D6-D914-0ABD6D4149B4}"/>
              </a:ext>
            </a:extLst>
          </p:cNvPr>
          <p:cNvSpPr txBox="1"/>
          <p:nvPr/>
        </p:nvSpPr>
        <p:spPr>
          <a:xfrm>
            <a:off x="1938036" y="3090793"/>
            <a:ext cx="247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선택의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신중함</a:t>
            </a:r>
            <a:endParaRPr kumimoji="1" lang="ko-Kore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094D6C-A504-32D3-4793-557A16CB99D4}"/>
              </a:ext>
            </a:extLst>
          </p:cNvPr>
          <p:cNvSpPr txBox="1"/>
          <p:nvPr/>
        </p:nvSpPr>
        <p:spPr>
          <a:xfrm>
            <a:off x="1938036" y="4528431"/>
            <a:ext cx="189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복잡성</a:t>
            </a:r>
            <a:endParaRPr kumimoji="1" lang="ko-Kore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그래픽 22" descr="커서 윤곽선">
            <a:extLst>
              <a:ext uri="{FF2B5EF4-FFF2-40B4-BE49-F238E27FC236}">
                <a16:creationId xmlns:a16="http://schemas.microsoft.com/office/drawing/2014/main" id="{E4DEB509-A5E2-E2A9-8BF2-3B9E207B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5710" y="4570479"/>
            <a:ext cx="966553" cy="966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831D3-936F-B6B2-43DF-9FCF750051AA}"/>
              </a:ext>
            </a:extLst>
          </p:cNvPr>
          <p:cNvSpPr txBox="1"/>
          <p:nvPr/>
        </p:nvSpPr>
        <p:spPr>
          <a:xfrm>
            <a:off x="1938036" y="5155255"/>
            <a:ext cx="8120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필터 </a:t>
            </a:r>
            <a:r>
              <a:rPr kumimoji="1" lang="en-US" altLang="ko-KR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kumimoji="1" lang="ko-KR" altLang="en-US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직관적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이지 않거나 </a:t>
            </a:r>
            <a:r>
              <a:rPr kumimoji="1" lang="ko-KR" altLang="en-US" sz="240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 과정에 여러 단계를 요구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경우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사용자가 옵션을 파악하는 데 추가적인 시간이 필요할 수 있다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5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257094" y="-10583044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E4806B-4E9E-A9F7-11A1-BBB86E9BEDEB}"/>
              </a:ext>
            </a:extLst>
          </p:cNvPr>
          <p:cNvGrpSpPr/>
          <p:nvPr/>
        </p:nvGrpSpPr>
        <p:grpSpPr>
          <a:xfrm>
            <a:off x="-395785" y="-191069"/>
            <a:ext cx="13033612" cy="7192370"/>
            <a:chOff x="-196226" y="1870912"/>
            <a:chExt cx="12388226" cy="6866606"/>
          </a:xfrm>
          <a:solidFill>
            <a:schemeClr val="tx1">
              <a:lumMod val="85000"/>
              <a:lumOff val="15000"/>
              <a:alpha val="91000"/>
            </a:schemeClr>
          </a:solidFill>
        </p:grpSpPr>
        <p:pic>
          <p:nvPicPr>
            <p:cNvPr id="5" name="그림 4" descr="그래프로 인쇄된 미국, 펜, 비용, 돈, 파이프">
              <a:extLst>
                <a:ext uri="{FF2B5EF4-FFF2-40B4-BE49-F238E27FC236}">
                  <a16:creationId xmlns:a16="http://schemas.microsoft.com/office/drawing/2014/main" id="{4E07679B-0BF5-F10F-E8A1-39A7931A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6225" y="1870912"/>
              <a:ext cx="12388225" cy="6866606"/>
            </a:xfrm>
            <a:prstGeom prst="rect">
              <a:avLst/>
            </a:prstGeom>
            <a:grpFill/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344A52-7246-860B-3413-C139354DD8D7}"/>
                </a:ext>
              </a:extLst>
            </p:cNvPr>
            <p:cNvSpPr/>
            <p:nvPr/>
          </p:nvSpPr>
          <p:spPr>
            <a:xfrm>
              <a:off x="-196226" y="1870912"/>
              <a:ext cx="12388225" cy="6866605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F2F2F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rgbClr val="F2F2F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rgbClr val="F2F2F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rgbClr val="F2F2F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rgbClr val="F2F2F2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C6603-3CA0-F6BF-FCA7-C34F5BE0DFD5}"/>
              </a:ext>
            </a:extLst>
          </p:cNvPr>
          <p:cNvSpPr txBox="1"/>
          <p:nvPr/>
        </p:nvSpPr>
        <p:spPr>
          <a:xfrm>
            <a:off x="1479518" y="1779659"/>
            <a:ext cx="454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공고 검색 필터의 중요성</a:t>
            </a:r>
            <a:endParaRPr kumimoji="1" lang="ko-Kore-KR" altLang="en-US" sz="2800" b="1" dirty="0">
              <a:solidFill>
                <a:srgbClr val="F2F2F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래픽 12" descr="방향 단색으로 채워진">
            <a:extLst>
              <a:ext uri="{FF2B5EF4-FFF2-40B4-BE49-F238E27FC236}">
                <a16:creationId xmlns:a16="http://schemas.microsoft.com/office/drawing/2014/main" id="{F605A705-8D9C-C49F-E032-D11C7D021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518" y="2661715"/>
            <a:ext cx="914400" cy="914400"/>
          </a:xfrm>
          <a:prstGeom prst="rect">
            <a:avLst/>
          </a:prstGeom>
        </p:spPr>
      </p:pic>
      <p:pic>
        <p:nvPicPr>
          <p:cNvPr id="18" name="그래픽 17" descr="컴퍼스 단색으로 채워진">
            <a:extLst>
              <a:ext uri="{FF2B5EF4-FFF2-40B4-BE49-F238E27FC236}">
                <a16:creationId xmlns:a16="http://schemas.microsoft.com/office/drawing/2014/main" id="{F94C312D-BA1A-93B4-3F5F-D64728F53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518" y="451918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1A806F-5D68-ABD4-2FBC-E7CE4E297F97}"/>
              </a:ext>
            </a:extLst>
          </p:cNvPr>
          <p:cNvSpPr txBox="1"/>
          <p:nvPr/>
        </p:nvSpPr>
        <p:spPr>
          <a:xfrm>
            <a:off x="2590143" y="2629741"/>
            <a:ext cx="7898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3000" b="1" dirty="0" err="1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직관성</a:t>
            </a:r>
            <a:endParaRPr lang="ko-KR" altLang="en-US" sz="3000" b="1" dirty="0">
              <a:solidFill>
                <a:srgbClr val="F2F2F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690FD5-9735-AC3B-5245-CDE467409847}"/>
              </a:ext>
            </a:extLst>
          </p:cNvPr>
          <p:cNvSpPr txBox="1"/>
          <p:nvPr/>
        </p:nvSpPr>
        <p:spPr>
          <a:xfrm>
            <a:off x="2590142" y="3113807"/>
            <a:ext cx="7437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공고 검색 필터는 복잡하지 않고 직관적이어야 하며 사용자가 </a:t>
            </a: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선택의 역설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겪지 않도록 필요한 옵션을 간결하게 제공해야 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CE5089-BBB5-8AEF-7DC2-59470053C8AD}"/>
              </a:ext>
            </a:extLst>
          </p:cNvPr>
          <p:cNvSpPr txBox="1"/>
          <p:nvPr/>
        </p:nvSpPr>
        <p:spPr>
          <a:xfrm>
            <a:off x="2590143" y="4592117"/>
            <a:ext cx="7898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3000" b="1" dirty="0">
                <a:solidFill>
                  <a:srgbClr val="F2F2F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신속성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8AFFD9-0097-5C10-547B-0B369D9A69A8}"/>
              </a:ext>
            </a:extLst>
          </p:cNvPr>
          <p:cNvSpPr txBox="1"/>
          <p:nvPr/>
        </p:nvSpPr>
        <p:spPr>
          <a:xfrm>
            <a:off x="2590142" y="5089830"/>
            <a:ext cx="7437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사용자는 많은 채용 공고를 열람하기 보다는 자신에게 맞는 공고를 </a:t>
            </a:r>
            <a:r>
              <a:rPr lang="ko-KR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빠르고 효율적으로</a:t>
            </a:r>
            <a:r>
              <a:rPr lang="ko-KR" altLang="en-US" sz="2000" dirty="0">
                <a:solidFill>
                  <a:srgbClr val="00B0F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찾고자 함</a:t>
            </a:r>
          </a:p>
        </p:txBody>
      </p:sp>
    </p:spTree>
    <p:extLst>
      <p:ext uri="{BB962C8B-B14F-4D97-AF65-F5344CB8AC3E}">
        <p14:creationId xmlns:p14="http://schemas.microsoft.com/office/powerpoint/2010/main" val="224567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74489B-6B47-EFA9-EEBE-F70D7A6E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42" y="1659765"/>
            <a:ext cx="5610367" cy="2912225"/>
          </a:xfrm>
          <a:prstGeom prst="rect">
            <a:avLst/>
          </a:prstGeom>
        </p:spPr>
      </p:pic>
      <p:pic>
        <p:nvPicPr>
          <p:cNvPr id="16" name="그림 15" descr="전자제품, 컴퓨터, 출력 장치, 평판 디스플레이이(가) 표시된 사진&#10;&#10;자동 생성된 설명">
            <a:extLst>
              <a:ext uri="{FF2B5EF4-FFF2-40B4-BE49-F238E27FC236}">
                <a16:creationId xmlns:a16="http://schemas.microsoft.com/office/drawing/2014/main" id="{4ED59E10-CE60-97A6-A372-C3978CBB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2" y="1363210"/>
            <a:ext cx="6136308" cy="5441632"/>
          </a:xfrm>
          <a:prstGeom prst="rect">
            <a:avLst/>
          </a:prstGeom>
        </p:spPr>
      </p:pic>
      <p:pic>
        <p:nvPicPr>
          <p:cNvPr id="18" name="그림 17" descr="스크린샷, 그래픽, 원, 다채로움이(가) 표시된 사진&#10;&#10;자동 생성된 설명">
            <a:extLst>
              <a:ext uri="{FF2B5EF4-FFF2-40B4-BE49-F238E27FC236}">
                <a16:creationId xmlns:a16="http://schemas.microsoft.com/office/drawing/2014/main" id="{4593CD22-3E33-CD1D-D654-D6E0C19BD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796" y="1062031"/>
            <a:ext cx="3416991" cy="18782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4B26B2-F988-A83D-79F9-9B58787ACEFE}"/>
              </a:ext>
            </a:extLst>
          </p:cNvPr>
          <p:cNvSpPr txBox="1"/>
          <p:nvPr/>
        </p:nvSpPr>
        <p:spPr>
          <a:xfrm>
            <a:off x="7619557" y="2940245"/>
            <a:ext cx="3653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필터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항목이 많고 모든 필터를 펼쳐 놓은 상태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05BCC-7726-53FD-BAD8-331DD29101A3}"/>
              </a:ext>
            </a:extLst>
          </p:cNvPr>
          <p:cNvSpPr txBox="1"/>
          <p:nvPr/>
        </p:nvSpPr>
        <p:spPr>
          <a:xfrm>
            <a:off x="1166205" y="1047494"/>
            <a:ext cx="492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채용 플랫폼 검색 필터 현황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F23E3D-7106-4D00-EA85-C991BF8E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9" y="1665449"/>
            <a:ext cx="5580126" cy="2927563"/>
          </a:xfrm>
          <a:prstGeom prst="rect">
            <a:avLst/>
          </a:prstGeom>
        </p:spPr>
      </p:pic>
      <p:pic>
        <p:nvPicPr>
          <p:cNvPr id="16" name="그림 15" descr="전자제품, 컴퓨터, 출력 장치, 평판 디스플레이이(가) 표시된 사진&#10;&#10;자동 생성된 설명">
            <a:extLst>
              <a:ext uri="{FF2B5EF4-FFF2-40B4-BE49-F238E27FC236}">
                <a16:creationId xmlns:a16="http://schemas.microsoft.com/office/drawing/2014/main" id="{4ED59E10-CE60-97A6-A372-C3978CBB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2" y="1363210"/>
            <a:ext cx="6136308" cy="5441632"/>
          </a:xfrm>
          <a:prstGeom prst="rect">
            <a:avLst/>
          </a:prstGeom>
        </p:spPr>
      </p:pic>
      <p:pic>
        <p:nvPicPr>
          <p:cNvPr id="5" name="그림 4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AAEA9A07-125D-83F2-91E4-FAA04A615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615" y="1062031"/>
            <a:ext cx="3455056" cy="2112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27272-DB68-6CD8-5699-2FE545047087}"/>
              </a:ext>
            </a:extLst>
          </p:cNvPr>
          <p:cNvSpPr txBox="1"/>
          <p:nvPr/>
        </p:nvSpPr>
        <p:spPr>
          <a:xfrm>
            <a:off x="7021245" y="2866480"/>
            <a:ext cx="4929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필터 기능의 가독성은 떨어지지만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개인화된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추천 알고리즘 중심의 서비스 제공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B7349-45CB-F81E-79BF-7CDA7CB5DBB6}"/>
              </a:ext>
            </a:extLst>
          </p:cNvPr>
          <p:cNvSpPr txBox="1"/>
          <p:nvPr/>
        </p:nvSpPr>
        <p:spPr>
          <a:xfrm>
            <a:off x="1166205" y="1047494"/>
            <a:ext cx="492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채용 플랫폼 검색 필터 현황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26246-DCA4-C099-D237-4C2604A8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18" y="1660625"/>
            <a:ext cx="5592816" cy="3032017"/>
          </a:xfrm>
          <a:prstGeom prst="rect">
            <a:avLst/>
          </a:prstGeom>
        </p:spPr>
      </p:pic>
      <p:pic>
        <p:nvPicPr>
          <p:cNvPr id="16" name="그림 15" descr="전자제품, 컴퓨터, 출력 장치, 평판 디스플레이이(가) 표시된 사진&#10;&#10;자동 생성된 설명">
            <a:extLst>
              <a:ext uri="{FF2B5EF4-FFF2-40B4-BE49-F238E27FC236}">
                <a16:creationId xmlns:a16="http://schemas.microsoft.com/office/drawing/2014/main" id="{4ED59E10-CE60-97A6-A372-C3978CBB2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2" y="1363210"/>
            <a:ext cx="6136308" cy="5441632"/>
          </a:xfrm>
          <a:prstGeom prst="rect">
            <a:avLst/>
          </a:prstGeom>
        </p:spPr>
      </p:pic>
      <p:pic>
        <p:nvPicPr>
          <p:cNvPr id="5" name="그림 4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00E92AD-CCC3-1552-5E6C-1DAE2C6CC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905" y="1489710"/>
            <a:ext cx="4381500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49A355-ECA3-80D3-DE70-097556CB43F8}"/>
              </a:ext>
            </a:extLst>
          </p:cNvPr>
          <p:cNvSpPr txBox="1"/>
          <p:nvPr/>
        </p:nvSpPr>
        <p:spPr>
          <a:xfrm>
            <a:off x="6836757" y="3195613"/>
            <a:ext cx="492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드롭다운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펼치기 형식이 결합된 필터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C6603-3CA0-F6BF-FCA7-C34F5BE0DFD5}"/>
              </a:ext>
            </a:extLst>
          </p:cNvPr>
          <p:cNvSpPr txBox="1"/>
          <p:nvPr/>
        </p:nvSpPr>
        <p:spPr>
          <a:xfrm>
            <a:off x="1166205" y="1047494"/>
            <a:ext cx="492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채용 플랫폼 검색 필터 현황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694F3D-DA6A-624F-9FB4-79016127B80D}"/>
              </a:ext>
            </a:extLst>
          </p:cNvPr>
          <p:cNvSpPr/>
          <p:nvPr/>
        </p:nvSpPr>
        <p:spPr>
          <a:xfrm>
            <a:off x="-3593174" y="-9291515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DDE4-5117-33A3-1C08-D97171CB5BA5}"/>
              </a:ext>
            </a:extLst>
          </p:cNvPr>
          <p:cNvSpPr txBox="1"/>
          <p:nvPr/>
        </p:nvSpPr>
        <p:spPr>
          <a:xfrm>
            <a:off x="0" y="38429"/>
            <a:ext cx="45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제안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5CC98-F107-441F-E737-9323AB5F928E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테스트 제안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A83C2-A481-5DD5-5371-E8142E9A4B2C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문제점 파악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C6603-3CA0-F6BF-FCA7-C34F5BE0DFD5}"/>
              </a:ext>
            </a:extLst>
          </p:cNvPr>
          <p:cNvSpPr txBox="1"/>
          <p:nvPr/>
        </p:nvSpPr>
        <p:spPr>
          <a:xfrm>
            <a:off x="0" y="1177270"/>
            <a:ext cx="492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A/B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테스트에 따른 기대 효과</a:t>
            </a:r>
            <a:endParaRPr kumimoji="1" lang="ko-Kore-KR" alt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래픽 8" descr="체크리스트 단색으로 채워진">
            <a:extLst>
              <a:ext uri="{FF2B5EF4-FFF2-40B4-BE49-F238E27FC236}">
                <a16:creationId xmlns:a16="http://schemas.microsoft.com/office/drawing/2014/main" id="{74688B9A-6D10-002A-ED2A-313151AD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518" y="4381500"/>
            <a:ext cx="914400" cy="914400"/>
          </a:xfrm>
          <a:prstGeom prst="rect">
            <a:avLst/>
          </a:prstGeom>
        </p:spPr>
      </p:pic>
      <p:pic>
        <p:nvPicPr>
          <p:cNvPr id="15" name="그래픽 14" descr="두 번 탭 제스처 단색으로 채워진">
            <a:extLst>
              <a:ext uri="{FF2B5EF4-FFF2-40B4-BE49-F238E27FC236}">
                <a16:creationId xmlns:a16="http://schemas.microsoft.com/office/drawing/2014/main" id="{C42ED8F3-AE8E-6C78-9A5D-FB438D043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9518" y="272202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F34C49-9C09-5338-3A73-2E7922E975E0}"/>
              </a:ext>
            </a:extLst>
          </p:cNvPr>
          <p:cNvSpPr txBox="1"/>
          <p:nvPr/>
        </p:nvSpPr>
        <p:spPr>
          <a:xfrm>
            <a:off x="2292263" y="2717138"/>
            <a:ext cx="184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정성적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효과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2541DC-3791-478F-043E-729A8282352A}"/>
              </a:ext>
            </a:extLst>
          </p:cNvPr>
          <p:cNvSpPr txBox="1"/>
          <p:nvPr/>
        </p:nvSpPr>
        <p:spPr>
          <a:xfrm>
            <a:off x="2292263" y="4381500"/>
            <a:ext cx="184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정량적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효과</a:t>
            </a:r>
            <a:endParaRPr kumimoji="1" lang="ko-Kore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2B565-08A0-2C26-84E1-9694F6477C66}"/>
              </a:ext>
            </a:extLst>
          </p:cNvPr>
          <p:cNvSpPr txBox="1"/>
          <p:nvPr/>
        </p:nvSpPr>
        <p:spPr>
          <a:xfrm>
            <a:off x="2393918" y="3178803"/>
            <a:ext cx="871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kumimoji="1" lang="ko-Kore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사용자 경험을 향상시키고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필터의 접근성을 높일 수 있다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FAA58-757C-1881-D7C5-CADF82DB2EC7}"/>
              </a:ext>
            </a:extLst>
          </p:cNvPr>
          <p:cNvSpPr txBox="1"/>
          <p:nvPr/>
        </p:nvSpPr>
        <p:spPr>
          <a:xfrm>
            <a:off x="2393918" y="4840932"/>
            <a:ext cx="871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지원서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증가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검색 필터 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개선을 통해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평균 지원서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제출률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상승 기대할 수 있다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ore-KR" altLang="en-US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83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390710D-355D-8135-0109-103F7AC04D3D}"/>
              </a:ext>
            </a:extLst>
          </p:cNvPr>
          <p:cNvSpPr/>
          <p:nvPr/>
        </p:nvSpPr>
        <p:spPr>
          <a:xfrm>
            <a:off x="889923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37082-1033-335B-894C-85F19AABFF64}"/>
              </a:ext>
            </a:extLst>
          </p:cNvPr>
          <p:cNvSpPr txBox="1"/>
          <p:nvPr/>
        </p:nvSpPr>
        <p:spPr>
          <a:xfrm>
            <a:off x="1867038" y="1490008"/>
            <a:ext cx="291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05</a:t>
            </a:r>
            <a:endParaRPr kumimoji="1" lang="ko-Kore-KR" altLang="en-US" sz="12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1237-312F-874D-06D7-68D60BD8AF49}"/>
              </a:ext>
            </a:extLst>
          </p:cNvPr>
          <p:cNvSpPr txBox="1"/>
          <p:nvPr/>
        </p:nvSpPr>
        <p:spPr>
          <a:xfrm>
            <a:off x="1213656" y="3374551"/>
            <a:ext cx="4222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A/B </a:t>
            </a:r>
            <a:r>
              <a:rPr kumimoji="1" lang="ko-KR" altLang="en-US" sz="6000" dirty="0">
                <a:solidFill>
                  <a:schemeClr val="bg1"/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테스트 설계</a:t>
            </a:r>
            <a:endParaRPr kumimoji="1" lang="ko-Kore-KR" altLang="en-US" sz="6000" dirty="0">
              <a:solidFill>
                <a:schemeClr val="bg1"/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59C20-AB4C-37A1-D125-E8B56226D5D4}"/>
              </a:ext>
            </a:extLst>
          </p:cNvPr>
          <p:cNvSpPr txBox="1"/>
          <p:nvPr/>
        </p:nvSpPr>
        <p:spPr>
          <a:xfrm>
            <a:off x="6316150" y="2410302"/>
            <a:ext cx="3250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체크 리스트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052E5-1208-9CA5-5D72-2855A326600C}"/>
              </a:ext>
            </a:extLst>
          </p:cNvPr>
          <p:cNvSpPr txBox="1"/>
          <p:nvPr/>
        </p:nvSpPr>
        <p:spPr>
          <a:xfrm>
            <a:off x="6316150" y="3272076"/>
            <a:ext cx="3250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</a:t>
            </a:r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9DF87-D8EA-68DD-33DC-1B4ABDAC0C69}"/>
              </a:ext>
            </a:extLst>
          </p:cNvPr>
          <p:cNvSpPr txBox="1"/>
          <p:nvPr/>
        </p:nvSpPr>
        <p:spPr>
          <a:xfrm>
            <a:off x="6316150" y="4133850"/>
            <a:ext cx="3250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후속 과제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790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376405" y="163448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체크리스트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707A837-2259-0327-2239-9354A8AF2D34}"/>
              </a:ext>
            </a:extLst>
          </p:cNvPr>
          <p:cNvCxnSpPr>
            <a:cxnSpLocks/>
          </p:cNvCxnSpPr>
          <p:nvPr/>
        </p:nvCxnSpPr>
        <p:spPr>
          <a:xfrm>
            <a:off x="1003376" y="6682272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A1425A-8161-F633-98FB-2A4DA8DFB35C}"/>
              </a:ext>
            </a:extLst>
          </p:cNvPr>
          <p:cNvCxnSpPr>
            <a:cxnSpLocks/>
          </p:cNvCxnSpPr>
          <p:nvPr/>
        </p:nvCxnSpPr>
        <p:spPr>
          <a:xfrm flipV="1">
            <a:off x="2914744" y="1094598"/>
            <a:ext cx="0" cy="55876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CA32E7E2-1891-A0AE-D042-79BCA0EF3DF5}"/>
              </a:ext>
            </a:extLst>
          </p:cNvPr>
          <p:cNvCxnSpPr>
            <a:cxnSpLocks/>
          </p:cNvCxnSpPr>
          <p:nvPr/>
        </p:nvCxnSpPr>
        <p:spPr>
          <a:xfrm>
            <a:off x="1003376" y="1099597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BBA5D7D-EA57-BD28-4541-449C8C774FD4}"/>
              </a:ext>
            </a:extLst>
          </p:cNvPr>
          <p:cNvCxnSpPr>
            <a:cxnSpLocks/>
          </p:cNvCxnSpPr>
          <p:nvPr/>
        </p:nvCxnSpPr>
        <p:spPr>
          <a:xfrm>
            <a:off x="2907111" y="2561632"/>
            <a:ext cx="889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CFDAD504-6F07-CB1B-FB0A-2A97975FBA41}"/>
              </a:ext>
            </a:extLst>
          </p:cNvPr>
          <p:cNvCxnSpPr>
            <a:cxnSpLocks/>
          </p:cNvCxnSpPr>
          <p:nvPr/>
        </p:nvCxnSpPr>
        <p:spPr>
          <a:xfrm>
            <a:off x="2914744" y="5405584"/>
            <a:ext cx="888862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E148D0A-53CA-4BA2-B14D-32BA70C15039}"/>
              </a:ext>
            </a:extLst>
          </p:cNvPr>
          <p:cNvSpPr txBox="1"/>
          <p:nvPr/>
        </p:nvSpPr>
        <p:spPr>
          <a:xfrm>
            <a:off x="1004711" y="3645807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필요 여부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0EFF3-8E54-F4A9-E4A6-62BF33A727CF}"/>
              </a:ext>
            </a:extLst>
          </p:cNvPr>
          <p:cNvSpPr txBox="1"/>
          <p:nvPr/>
        </p:nvSpPr>
        <p:spPr>
          <a:xfrm>
            <a:off x="2922378" y="1191992"/>
            <a:ext cx="872359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A/B </a:t>
            </a:r>
            <a:r>
              <a:rPr kumimoji="1"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실험이 꼭 </a:t>
            </a:r>
            <a:r>
              <a:rPr kumimoji="1"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필요한가</a:t>
            </a:r>
            <a:r>
              <a:rPr kumimoji="1"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비즈니스 목표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사용자의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이탈률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스페이스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펀치의 고객 여정 분석 결과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채용 공고 조회 → </a:t>
            </a:r>
            <a:r>
              <a:rPr kumimoji="1" lang="ko-Kore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제출 단계에서 전환율이 가장 낮다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 → 지원서 제출의 전환율을 개선하면 사용자의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이탈률도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개선될 것으로 기대한다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A/B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테스트에서 얻고자 하는 결과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채용 공고 조회 → 지원서 제출의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FC01ED-68F7-4253-7F34-CDF3B2F1E322}"/>
              </a:ext>
            </a:extLst>
          </p:cNvPr>
          <p:cNvSpPr txBox="1"/>
          <p:nvPr/>
        </p:nvSpPr>
        <p:spPr>
          <a:xfrm>
            <a:off x="2922378" y="2678233"/>
            <a:ext cx="888099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아이디어나 과제가 실험을 진행하기에 적합한가</a:t>
            </a:r>
            <a:r>
              <a:rPr lang="en-US" altLang="ko-KR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 </a:t>
            </a:r>
            <a:r>
              <a:rPr lang="en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드롭다운 형식에서 스프레드 형식으로 변경함으로써 </a:t>
            </a:r>
            <a:r>
              <a:rPr lang="ko-KR" altLang="en-US" sz="1600" dirty="0">
                <a:solidFill>
                  <a:srgbClr val="EB5757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 → 지원서 제출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 </a:t>
            </a:r>
            <a:r>
              <a:rPr lang="en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시 사용자의 피로도가 줄어들어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개선에 긍정적인 영향을 미칠 것으로 예상된다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3F4868E-EBA7-E23C-C6AF-D2F1649A0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83138"/>
              </p:ext>
            </p:extLst>
          </p:nvPr>
        </p:nvGraphicFramePr>
        <p:xfrm>
          <a:off x="4011766" y="3888435"/>
          <a:ext cx="6544821" cy="1251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1607">
                  <a:extLst>
                    <a:ext uri="{9D8B030D-6E8A-4147-A177-3AD203B41FA5}">
                      <a16:colId xmlns:a16="http://schemas.microsoft.com/office/drawing/2014/main" val="1185039658"/>
                    </a:ext>
                  </a:extLst>
                </a:gridCol>
                <a:gridCol w="2181607">
                  <a:extLst>
                    <a:ext uri="{9D8B030D-6E8A-4147-A177-3AD203B41FA5}">
                      <a16:colId xmlns:a16="http://schemas.microsoft.com/office/drawing/2014/main" val="2827228899"/>
                    </a:ext>
                  </a:extLst>
                </a:gridCol>
                <a:gridCol w="2181607">
                  <a:extLst>
                    <a:ext uri="{9D8B030D-6E8A-4147-A177-3AD203B41FA5}">
                      <a16:colId xmlns:a16="http://schemas.microsoft.com/office/drawing/2014/main" val="2846363490"/>
                    </a:ext>
                  </a:extLst>
                </a:gridCol>
              </a:tblGrid>
              <a:tr h="312961">
                <a:tc>
                  <a:txBody>
                    <a:bodyPr/>
                    <a:lstStyle/>
                    <a:p>
                      <a:pPr algn="ctr"/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드롭다운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필터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스프레드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필터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41005"/>
                  </a:ext>
                </a:extLst>
              </a:tr>
              <a:tr h="31296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필터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선택</a:t>
                      </a:r>
                      <a:r>
                        <a:rPr lang="en-US" altLang="ko-KR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클릭</a:t>
                      </a:r>
                      <a:r>
                        <a:rPr lang="en-US" altLang="ko-KR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번 이상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번</a:t>
                      </a:r>
                      <a:endParaRPr lang="en-US" altLang="ko-KR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180355"/>
                  </a:ext>
                </a:extLst>
              </a:tr>
              <a:tr h="31296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세부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항목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유추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불가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유추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가능</a:t>
                      </a:r>
                      <a:endParaRPr lang="en-US" altLang="ko-KR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631486"/>
                  </a:ext>
                </a:extLst>
              </a:tr>
              <a:tr h="31296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스크롤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필요할</a:t>
                      </a:r>
                      <a:r>
                        <a:rPr lang="ko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수 있음</a:t>
                      </a:r>
                      <a:endParaRPr lang="ko-Kore-KR" altLang="en-US" sz="1400" b="0" i="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i="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불필요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17102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E127E0E2-35F3-DE47-B5F1-D797577DD683}"/>
              </a:ext>
            </a:extLst>
          </p:cNvPr>
          <p:cNvSpPr txBox="1"/>
          <p:nvPr/>
        </p:nvSpPr>
        <p:spPr>
          <a:xfrm>
            <a:off x="2922378" y="5470828"/>
            <a:ext cx="888099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서비스의 중요지표에 악영향을 미칠 위험은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없는가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플랫폼 업계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위인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사람인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스프레드 필터를 사용중인 점을 고려할 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사용자 경험 개선에 긍정적인 영향을 미칠 것으로 예상된다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스프레드 형식이 위험성이 있는 방식이라면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업계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위에서 채택하지 않았을 것이라 판단되기에 위험성은 낮을 것으로 판단된다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62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376405" y="163448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체크리스트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707A837-2259-0327-2239-9354A8AF2D34}"/>
              </a:ext>
            </a:extLst>
          </p:cNvPr>
          <p:cNvCxnSpPr>
            <a:cxnSpLocks/>
          </p:cNvCxnSpPr>
          <p:nvPr/>
        </p:nvCxnSpPr>
        <p:spPr>
          <a:xfrm>
            <a:off x="674752" y="6024546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A1425A-8161-F633-98FB-2A4DA8DFB35C}"/>
              </a:ext>
            </a:extLst>
          </p:cNvPr>
          <p:cNvCxnSpPr>
            <a:cxnSpLocks/>
          </p:cNvCxnSpPr>
          <p:nvPr/>
        </p:nvCxnSpPr>
        <p:spPr>
          <a:xfrm flipV="1">
            <a:off x="2586120" y="1495650"/>
            <a:ext cx="0" cy="4528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CA32E7E2-1891-A0AE-D042-79BCA0EF3DF5}"/>
              </a:ext>
            </a:extLst>
          </p:cNvPr>
          <p:cNvCxnSpPr>
            <a:cxnSpLocks/>
          </p:cNvCxnSpPr>
          <p:nvPr/>
        </p:nvCxnSpPr>
        <p:spPr>
          <a:xfrm>
            <a:off x="674752" y="1500649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BBA5D7D-EA57-BD28-4541-449C8C774FD4}"/>
              </a:ext>
            </a:extLst>
          </p:cNvPr>
          <p:cNvCxnSpPr>
            <a:cxnSpLocks/>
          </p:cNvCxnSpPr>
          <p:nvPr/>
        </p:nvCxnSpPr>
        <p:spPr>
          <a:xfrm>
            <a:off x="2578487" y="2462622"/>
            <a:ext cx="88962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CFDAD504-6F07-CB1B-FB0A-2A97975FBA41}"/>
              </a:ext>
            </a:extLst>
          </p:cNvPr>
          <p:cNvCxnSpPr>
            <a:cxnSpLocks/>
          </p:cNvCxnSpPr>
          <p:nvPr/>
        </p:nvCxnSpPr>
        <p:spPr>
          <a:xfrm>
            <a:off x="674752" y="4337115"/>
            <a:ext cx="1079999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E148D0A-53CA-4BA2-B14D-32BA70C15039}"/>
              </a:ext>
            </a:extLst>
          </p:cNvPr>
          <p:cNvSpPr txBox="1"/>
          <p:nvPr/>
        </p:nvSpPr>
        <p:spPr>
          <a:xfrm>
            <a:off x="676087" y="2652686"/>
            <a:ext cx="190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실험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활용도 확인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A0EFF3-8E54-F4A9-E4A6-62BF33A727CF}"/>
              </a:ext>
            </a:extLst>
          </p:cNvPr>
          <p:cNvSpPr txBox="1"/>
          <p:nvPr/>
        </p:nvSpPr>
        <p:spPr>
          <a:xfrm>
            <a:off x="2601387" y="1593044"/>
            <a:ext cx="87235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활용도는 무엇인가</a:t>
            </a:r>
            <a:r>
              <a:rPr kumimoji="1"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  <a:p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 </a:t>
            </a:r>
            <a:r>
              <a:rPr kumimoji="1"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 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변경을 통해 채용 공고 조회 → 지원서 제출 </a:t>
            </a:r>
            <a:r>
              <a:rPr kumimoji="1"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</a:t>
            </a:r>
            <a:endParaRPr kumimoji="1"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FC01ED-68F7-4253-7F34-CDF3B2F1E322}"/>
              </a:ext>
            </a:extLst>
          </p:cNvPr>
          <p:cNvSpPr txBox="1"/>
          <p:nvPr/>
        </p:nvSpPr>
        <p:spPr>
          <a:xfrm>
            <a:off x="2593754" y="2582789"/>
            <a:ext cx="888099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그룹의 성과지표가 좋지 않게 나올 경우</a:t>
            </a:r>
            <a:r>
              <a:rPr lang="en-US" altLang="ko-KR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후속과제 진행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레슨런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검색 필터 </a:t>
            </a:r>
            <a:r>
              <a:rPr lang="en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 변경 </a:t>
            </a:r>
            <a:r>
              <a:rPr lang="en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A/B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테스트 진행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57300" lvl="2" indent="-342900">
              <a:buAutoNum type="arabicPeriod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필터의 순서 변경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업무 분야’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경력’ 필터의 세부 분류 변경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스톡옵션’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원격근무’ 필터 항목을 정렬 기능으로 이동</a:t>
            </a:r>
            <a:endParaRPr lang="ko-Kore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96077-4C31-2172-A9D3-637ADE87AF8F}"/>
              </a:ext>
            </a:extLst>
          </p:cNvPr>
          <p:cNvSpPr txBox="1"/>
          <p:nvPr/>
        </p:nvSpPr>
        <p:spPr>
          <a:xfrm>
            <a:off x="676087" y="4611169"/>
            <a:ext cx="19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내 실험 아이디어</a:t>
            </a:r>
            <a:endParaRPr kumimoji="1"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전 체크</a:t>
            </a:r>
            <a:endParaRPr kumimoji="1" lang="ko-Kore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0C970-A28B-CF7B-3F9C-28FA6717788C}"/>
              </a:ext>
            </a:extLst>
          </p:cNvPr>
          <p:cNvSpPr txBox="1"/>
          <p:nvPr/>
        </p:nvSpPr>
        <p:spPr>
          <a:xfrm>
            <a:off x="2601387" y="4457281"/>
            <a:ext cx="894051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실험을 진행하기 위해 소요되는 리소스 대비 임팩트가 적합한가</a:t>
            </a:r>
            <a:r>
              <a:rPr lang="en-US" altLang="ko-KR" b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  <a:p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별도 마케팅이나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 개발 인력 없이 기존 사내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프론트엔드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백엔드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분석가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명으로 충분히 실험을 진행할 수 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•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서비스 이용자 수가 급감하는 상황에서 추가 비용 없이 </a:t>
            </a:r>
            <a:r>
              <a:rPr lang="en" altLang="ko-Kore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 만으로 사용자 경험을 개선할 수 있으므로 리소스 대비 임팩트가 효율적이다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07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4A69-0235-E2AB-7973-F575C536BCF4}"/>
              </a:ext>
            </a:extLst>
          </p:cNvPr>
          <p:cNvSpPr txBox="1"/>
          <p:nvPr/>
        </p:nvSpPr>
        <p:spPr>
          <a:xfrm>
            <a:off x="0" y="-240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FF0BE8-E01F-6759-07BF-0EBC4FB526C6}"/>
              </a:ext>
            </a:extLst>
          </p:cNvPr>
          <p:cNvGrpSpPr/>
          <p:nvPr/>
        </p:nvGrpSpPr>
        <p:grpSpPr>
          <a:xfrm>
            <a:off x="136127" y="626302"/>
            <a:ext cx="11972462" cy="6231698"/>
            <a:chOff x="89318" y="626302"/>
            <a:chExt cx="11972462" cy="62316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6366E5F1-2F09-D9DE-1178-D453381DC7DB}"/>
                </a:ext>
              </a:extLst>
            </p:cNvPr>
            <p:cNvSpPr/>
            <p:nvPr/>
          </p:nvSpPr>
          <p:spPr>
            <a:xfrm>
              <a:off x="89318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6CE8736-1211-A969-C661-0E620114554C}"/>
                </a:ext>
              </a:extLst>
            </p:cNvPr>
            <p:cNvSpPr/>
            <p:nvPr/>
          </p:nvSpPr>
          <p:spPr>
            <a:xfrm>
              <a:off x="5631575" y="136794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AA173A96-FBCC-AB71-B05C-B5F7EBC64DE2}"/>
                </a:ext>
              </a:extLst>
            </p:cNvPr>
            <p:cNvSpPr/>
            <p:nvPr/>
          </p:nvSpPr>
          <p:spPr>
            <a:xfrm>
              <a:off x="6176067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D58E44D-61B8-AD6A-17A4-072C8C6C177B}"/>
                </a:ext>
              </a:extLst>
            </p:cNvPr>
            <p:cNvSpPr/>
            <p:nvPr/>
          </p:nvSpPr>
          <p:spPr>
            <a:xfrm>
              <a:off x="6278959" y="136208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호 64">
              <a:extLst>
                <a:ext uri="{FF2B5EF4-FFF2-40B4-BE49-F238E27FC236}">
                  <a16:creationId xmlns:a16="http://schemas.microsoft.com/office/drawing/2014/main" id="{C8914DC9-3324-213F-104C-71AE8B380F16}"/>
                </a:ext>
              </a:extLst>
            </p:cNvPr>
            <p:cNvSpPr/>
            <p:nvPr/>
          </p:nvSpPr>
          <p:spPr>
            <a:xfrm rot="19275308">
              <a:off x="5480010" y="137091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36934AE-6555-4F22-8F56-97471A903275}"/>
                </a:ext>
              </a:extLst>
            </p:cNvPr>
            <p:cNvSpPr/>
            <p:nvPr/>
          </p:nvSpPr>
          <p:spPr>
            <a:xfrm>
              <a:off x="5631574" y="215605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6167AEF-5F15-535A-AB03-9973B0528BD5}"/>
                </a:ext>
              </a:extLst>
            </p:cNvPr>
            <p:cNvSpPr/>
            <p:nvPr/>
          </p:nvSpPr>
          <p:spPr>
            <a:xfrm>
              <a:off x="6278959" y="215308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호 67">
              <a:extLst>
                <a:ext uri="{FF2B5EF4-FFF2-40B4-BE49-F238E27FC236}">
                  <a16:creationId xmlns:a16="http://schemas.microsoft.com/office/drawing/2014/main" id="{BDE38828-73DB-F9C7-2ED2-D7F6AF5C977D}"/>
                </a:ext>
              </a:extLst>
            </p:cNvPr>
            <p:cNvSpPr/>
            <p:nvPr/>
          </p:nvSpPr>
          <p:spPr>
            <a:xfrm rot="19275308">
              <a:off x="5480010" y="2158097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965187D-4695-90F3-0696-0AF40966729F}"/>
                </a:ext>
              </a:extLst>
            </p:cNvPr>
            <p:cNvSpPr/>
            <p:nvPr/>
          </p:nvSpPr>
          <p:spPr>
            <a:xfrm>
              <a:off x="5631573" y="294417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8C0A4B7-DB6C-D5C7-3D98-7D7EECDE37BF}"/>
                </a:ext>
              </a:extLst>
            </p:cNvPr>
            <p:cNvSpPr/>
            <p:nvPr/>
          </p:nvSpPr>
          <p:spPr>
            <a:xfrm>
              <a:off x="6278959" y="2944169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호 70">
              <a:extLst>
                <a:ext uri="{FF2B5EF4-FFF2-40B4-BE49-F238E27FC236}">
                  <a16:creationId xmlns:a16="http://schemas.microsoft.com/office/drawing/2014/main" id="{6A3C29A6-F289-044D-86CD-EA048BA51696}"/>
                </a:ext>
              </a:extLst>
            </p:cNvPr>
            <p:cNvSpPr/>
            <p:nvPr/>
          </p:nvSpPr>
          <p:spPr>
            <a:xfrm rot="19275308">
              <a:off x="5480010" y="2945282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EA9447A-BEC9-B5E7-AE41-D6C5300D357E}"/>
                </a:ext>
              </a:extLst>
            </p:cNvPr>
            <p:cNvSpPr/>
            <p:nvPr/>
          </p:nvSpPr>
          <p:spPr>
            <a:xfrm>
              <a:off x="5631572" y="3732282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012D431-3891-A6A0-54CD-F186BFF4469D}"/>
                </a:ext>
              </a:extLst>
            </p:cNvPr>
            <p:cNvSpPr/>
            <p:nvPr/>
          </p:nvSpPr>
          <p:spPr>
            <a:xfrm>
              <a:off x="5631571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845CAFB-2DDC-6D9C-555F-DFB0004BC808}"/>
                </a:ext>
              </a:extLst>
            </p:cNvPr>
            <p:cNvSpPr/>
            <p:nvPr/>
          </p:nvSpPr>
          <p:spPr>
            <a:xfrm>
              <a:off x="6278959" y="373228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5" name="호 74">
              <a:extLst>
                <a:ext uri="{FF2B5EF4-FFF2-40B4-BE49-F238E27FC236}">
                  <a16:creationId xmlns:a16="http://schemas.microsoft.com/office/drawing/2014/main" id="{394B154D-BEED-4B37-0C4E-419F51839929}"/>
                </a:ext>
              </a:extLst>
            </p:cNvPr>
            <p:cNvSpPr/>
            <p:nvPr/>
          </p:nvSpPr>
          <p:spPr>
            <a:xfrm rot="19275308">
              <a:off x="5480010" y="374603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126BD92-7CD1-8855-56E9-37CBB608CFA7}"/>
                </a:ext>
              </a:extLst>
            </p:cNvPr>
            <p:cNvSpPr/>
            <p:nvPr/>
          </p:nvSpPr>
          <p:spPr>
            <a:xfrm>
              <a:off x="6278959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7" name="호 76">
              <a:extLst>
                <a:ext uri="{FF2B5EF4-FFF2-40B4-BE49-F238E27FC236}">
                  <a16:creationId xmlns:a16="http://schemas.microsoft.com/office/drawing/2014/main" id="{A8923554-63B7-8856-EBAB-85E0258DFC11}"/>
                </a:ext>
              </a:extLst>
            </p:cNvPr>
            <p:cNvSpPr/>
            <p:nvPr/>
          </p:nvSpPr>
          <p:spPr>
            <a:xfrm rot="19275308">
              <a:off x="5480010" y="451965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9CF547D-C884-9F3A-DDEA-F0158C7BA011}"/>
                </a:ext>
              </a:extLst>
            </p:cNvPr>
            <p:cNvSpPr/>
            <p:nvPr/>
          </p:nvSpPr>
          <p:spPr>
            <a:xfrm>
              <a:off x="563156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9A54F3D-67C7-6D93-4740-4F966CA82466}"/>
                </a:ext>
              </a:extLst>
            </p:cNvPr>
            <p:cNvSpPr/>
            <p:nvPr/>
          </p:nvSpPr>
          <p:spPr>
            <a:xfrm>
              <a:off x="627895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0" name="호 79">
              <a:extLst>
                <a:ext uri="{FF2B5EF4-FFF2-40B4-BE49-F238E27FC236}">
                  <a16:creationId xmlns:a16="http://schemas.microsoft.com/office/drawing/2014/main" id="{BBA0168F-8C44-C6C7-54B2-E75F9FA5A4D3}"/>
                </a:ext>
              </a:extLst>
            </p:cNvPr>
            <p:cNvSpPr/>
            <p:nvPr/>
          </p:nvSpPr>
          <p:spPr>
            <a:xfrm rot="19275308">
              <a:off x="5480010" y="532040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3D796F98-26AF-AC4F-A2BE-AE898A320553}"/>
              </a:ext>
            </a:extLst>
          </p:cNvPr>
          <p:cNvSpPr txBox="1"/>
          <p:nvPr/>
        </p:nvSpPr>
        <p:spPr>
          <a:xfrm>
            <a:off x="1403240" y="2892808"/>
            <a:ext cx="33514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A/B </a:t>
            </a:r>
            <a:r>
              <a:rPr kumimoji="1" lang="ko-KR" altLang="en-US" sz="5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테스트 설계서</a:t>
            </a:r>
            <a:endParaRPr kumimoji="1" lang="en-US" altLang="ko-KR" sz="52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4" name="Picture 2">
            <a:extLst>
              <a:ext uri="{FF2B5EF4-FFF2-40B4-BE49-F238E27FC236}">
                <a16:creationId xmlns:a16="http://schemas.microsoft.com/office/drawing/2014/main" id="{FC8DFA09-C864-024A-1625-9A30FE6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01" y="2164520"/>
            <a:ext cx="3155261" cy="31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36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D0A3B41-1EB4-5C4E-3262-F398B4AE69E9}"/>
              </a:ext>
            </a:extLst>
          </p:cNvPr>
          <p:cNvSpPr/>
          <p:nvPr/>
        </p:nvSpPr>
        <p:spPr>
          <a:xfrm>
            <a:off x="-1558455" y="-1747773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050A-B5DF-3BA7-3F4C-724725BF607A}"/>
              </a:ext>
            </a:extLst>
          </p:cNvPr>
          <p:cNvSpPr txBox="1"/>
          <p:nvPr/>
        </p:nvSpPr>
        <p:spPr>
          <a:xfrm>
            <a:off x="366589" y="575266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배경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1B4A6-E975-A44F-B7A1-7AF489FA591E}"/>
              </a:ext>
            </a:extLst>
          </p:cNvPr>
          <p:cNvGrpSpPr/>
          <p:nvPr/>
        </p:nvGrpSpPr>
        <p:grpSpPr>
          <a:xfrm>
            <a:off x="3437803" y="1607464"/>
            <a:ext cx="5975036" cy="3714790"/>
            <a:chOff x="1322428" y="2097303"/>
            <a:chExt cx="5975036" cy="3714790"/>
          </a:xfrm>
        </p:grpSpPr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C6503726-E7D3-E7E0-7A89-833A4DBDD1CC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4769111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F4967503-E761-6518-0A79-DEB7508F6507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4039796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6AA4090-C7EB-322F-4522-CA518830A412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3328596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E78E44B5-BA9B-764E-192E-AEAFE3A41B38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2608929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F0CD7D-5E91-61A5-FC05-92AECB35B76E}"/>
                </a:ext>
              </a:extLst>
            </p:cNvPr>
            <p:cNvGrpSpPr/>
            <p:nvPr/>
          </p:nvGrpSpPr>
          <p:grpSpPr>
            <a:xfrm>
              <a:off x="1322428" y="2402910"/>
              <a:ext cx="5975036" cy="3409183"/>
              <a:chOff x="1322428" y="2402910"/>
              <a:chExt cx="5975036" cy="3409183"/>
            </a:xfrm>
          </p:grpSpPr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FD1E6F16-8C66-D27E-F5FA-65ECDA8D2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0858" y="5461239"/>
                <a:ext cx="575733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57B7B5D-D74B-C449-6247-59C21BA165E7}"/>
                  </a:ext>
                </a:extLst>
              </p:cNvPr>
              <p:cNvSpPr txBox="1"/>
              <p:nvPr/>
            </p:nvSpPr>
            <p:spPr>
              <a:xfrm>
                <a:off x="1502486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1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B6CD797-88FA-7C11-C38E-6DB65C1F3EC2}"/>
                  </a:ext>
                </a:extLst>
              </p:cNvPr>
              <p:cNvSpPr txBox="1"/>
              <p:nvPr/>
            </p:nvSpPr>
            <p:spPr>
              <a:xfrm>
                <a:off x="2222153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002EAD-E9A6-BA65-450D-F0C2C82AD956}"/>
                  </a:ext>
                </a:extLst>
              </p:cNvPr>
              <p:cNvSpPr txBox="1"/>
              <p:nvPr/>
            </p:nvSpPr>
            <p:spPr>
              <a:xfrm>
                <a:off x="2941820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18C24FB-2339-F817-8507-F9CBE3927E22}"/>
                  </a:ext>
                </a:extLst>
              </p:cNvPr>
              <p:cNvSpPr txBox="1"/>
              <p:nvPr/>
            </p:nvSpPr>
            <p:spPr>
              <a:xfrm>
                <a:off x="4376902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1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1D0B22-C174-05A9-A20B-0C204BBC47AB}"/>
                  </a:ext>
                </a:extLst>
              </p:cNvPr>
              <p:cNvSpPr txBox="1"/>
              <p:nvPr/>
            </p:nvSpPr>
            <p:spPr>
              <a:xfrm>
                <a:off x="3657235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4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8EBC3B-31E4-7EFA-7BFD-F06A6BD205D8}"/>
                  </a:ext>
                </a:extLst>
              </p:cNvPr>
              <p:cNvSpPr txBox="1"/>
              <p:nvPr/>
            </p:nvSpPr>
            <p:spPr>
              <a:xfrm>
                <a:off x="5096569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2A45D62-3394-113F-E340-8384FFBBB941}"/>
                  </a:ext>
                </a:extLst>
              </p:cNvPr>
              <p:cNvSpPr txBox="1"/>
              <p:nvPr/>
            </p:nvSpPr>
            <p:spPr>
              <a:xfrm>
                <a:off x="5811319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D838C66-10A5-E384-1F1E-411849C20C3D}"/>
                  </a:ext>
                </a:extLst>
              </p:cNvPr>
              <p:cNvSpPr txBox="1"/>
              <p:nvPr/>
            </p:nvSpPr>
            <p:spPr>
              <a:xfrm>
                <a:off x="6534054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4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3BF7FDA-D552-BDBF-0638-A14321362CBF}"/>
                  </a:ext>
                </a:extLst>
              </p:cNvPr>
              <p:cNvSpPr txBox="1"/>
              <p:nvPr/>
            </p:nvSpPr>
            <p:spPr>
              <a:xfrm>
                <a:off x="1322428" y="5245795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6600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208330-362C-AD95-E663-DA92F078D5A9}"/>
                  </a:ext>
                </a:extLst>
              </p:cNvPr>
              <p:cNvSpPr txBox="1"/>
              <p:nvPr/>
            </p:nvSpPr>
            <p:spPr>
              <a:xfrm>
                <a:off x="1322966" y="4535552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8000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E146C42-F924-FAFA-BBAE-64B022DFAC04}"/>
                  </a:ext>
                </a:extLst>
              </p:cNvPr>
              <p:cNvSpPr txBox="1"/>
              <p:nvPr/>
            </p:nvSpPr>
            <p:spPr>
              <a:xfrm>
                <a:off x="1322428" y="3820436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9000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BD47A67-CAC5-4422-8E9B-7E7E64B5BE59}"/>
                  </a:ext>
                </a:extLst>
              </p:cNvPr>
              <p:cNvSpPr txBox="1"/>
              <p:nvPr/>
            </p:nvSpPr>
            <p:spPr>
              <a:xfrm>
                <a:off x="1327900" y="3111673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10000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082509F-E71B-D90B-B2B0-47CBDA22E450}"/>
                  </a:ext>
                </a:extLst>
              </p:cNvPr>
              <p:cNvSpPr txBox="1"/>
              <p:nvPr/>
            </p:nvSpPr>
            <p:spPr>
              <a:xfrm>
                <a:off x="1333372" y="2402910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11000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1B1D9-C68F-C28F-4E1B-CC4BC302279A}"/>
                </a:ext>
              </a:extLst>
            </p:cNvPr>
            <p:cNvSpPr txBox="1"/>
            <p:nvPr/>
          </p:nvSpPr>
          <p:spPr>
            <a:xfrm>
              <a:off x="3079967" y="2097303"/>
              <a:ext cx="2519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분기별</a:t>
              </a:r>
              <a:r>
                <a:rPr kumimoji="1"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활성 사용자 수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3A386-74DB-A6D9-0448-BD78CD8EB075}"/>
              </a:ext>
            </a:extLst>
          </p:cNvPr>
          <p:cNvGrpSpPr/>
          <p:nvPr/>
        </p:nvGrpSpPr>
        <p:grpSpPr>
          <a:xfrm>
            <a:off x="3625173" y="1758631"/>
            <a:ext cx="5600296" cy="2934681"/>
            <a:chOff x="1602700" y="2248470"/>
            <a:chExt cx="5600296" cy="29346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05C28B-56E2-5A78-886B-DF1F0BE4998E}"/>
                </a:ext>
              </a:extLst>
            </p:cNvPr>
            <p:cNvGrpSpPr/>
            <p:nvPr/>
          </p:nvGrpSpPr>
          <p:grpSpPr>
            <a:xfrm>
              <a:off x="1848552" y="2509846"/>
              <a:ext cx="5149390" cy="2673305"/>
              <a:chOff x="1848552" y="2509846"/>
              <a:chExt cx="5149390" cy="2673305"/>
            </a:xfrm>
          </p:grpSpPr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592B451D-B1A5-313F-E4A1-1A3D92C64C49}"/>
                  </a:ext>
                </a:extLst>
              </p:cNvPr>
              <p:cNvSpPr/>
              <p:nvPr/>
            </p:nvSpPr>
            <p:spPr>
              <a:xfrm>
                <a:off x="1919831" y="2575592"/>
                <a:ext cx="5024040" cy="2534052"/>
              </a:xfrm>
              <a:custGeom>
                <a:avLst/>
                <a:gdLst>
                  <a:gd name="connsiteX0" fmla="*/ 0 w 5047488"/>
                  <a:gd name="connsiteY0" fmla="*/ 0 h 2651760"/>
                  <a:gd name="connsiteX1" fmla="*/ 731520 w 5047488"/>
                  <a:gd name="connsiteY1" fmla="*/ 402336 h 2651760"/>
                  <a:gd name="connsiteX2" fmla="*/ 1426464 w 5047488"/>
                  <a:gd name="connsiteY2" fmla="*/ 804672 h 2651760"/>
                  <a:gd name="connsiteX3" fmla="*/ 2157984 w 5047488"/>
                  <a:gd name="connsiteY3" fmla="*/ 1335024 h 2651760"/>
                  <a:gd name="connsiteX4" fmla="*/ 2889504 w 5047488"/>
                  <a:gd name="connsiteY4" fmla="*/ 950976 h 2651760"/>
                  <a:gd name="connsiteX5" fmla="*/ 3584448 w 5047488"/>
                  <a:gd name="connsiteY5" fmla="*/ 1207008 h 2651760"/>
                  <a:gd name="connsiteX6" fmla="*/ 4315968 w 5047488"/>
                  <a:gd name="connsiteY6" fmla="*/ 2340864 h 2651760"/>
                  <a:gd name="connsiteX7" fmla="*/ 5047488 w 5047488"/>
                  <a:gd name="connsiteY7" fmla="*/ 2651760 h 265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47488" h="2651760">
                    <a:moveTo>
                      <a:pt x="0" y="0"/>
                    </a:moveTo>
                    <a:lnTo>
                      <a:pt x="731520" y="402336"/>
                    </a:lnTo>
                    <a:lnTo>
                      <a:pt x="1426464" y="804672"/>
                    </a:lnTo>
                    <a:lnTo>
                      <a:pt x="2157984" y="1335024"/>
                    </a:lnTo>
                    <a:lnTo>
                      <a:pt x="2889504" y="950976"/>
                    </a:lnTo>
                    <a:lnTo>
                      <a:pt x="3584448" y="1207008"/>
                    </a:lnTo>
                    <a:lnTo>
                      <a:pt x="4315968" y="2340864"/>
                    </a:lnTo>
                    <a:lnTo>
                      <a:pt x="5047488" y="2651760"/>
                    </a:lnTo>
                  </a:path>
                </a:pathLst>
              </a:cu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BB7F9E9-AE6F-04AF-7F1B-AAC1A69E01BC}"/>
                  </a:ext>
                </a:extLst>
              </p:cNvPr>
              <p:cNvSpPr/>
              <p:nvPr/>
            </p:nvSpPr>
            <p:spPr>
              <a:xfrm>
                <a:off x="1848552" y="2509846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60FA542-9234-365A-1994-075EB8023E2B}"/>
                  </a:ext>
                </a:extLst>
              </p:cNvPr>
              <p:cNvSpPr/>
              <p:nvPr/>
            </p:nvSpPr>
            <p:spPr>
              <a:xfrm>
                <a:off x="2522672" y="2863592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1EC03D6-6AFC-A8C7-D0D2-86DEA19A9C6D}"/>
                  </a:ext>
                </a:extLst>
              </p:cNvPr>
              <p:cNvSpPr/>
              <p:nvPr/>
            </p:nvSpPr>
            <p:spPr>
              <a:xfrm>
                <a:off x="3248712" y="3254010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9761582-7CB0-DA0F-855E-E2FDE453DCD6}"/>
                  </a:ext>
                </a:extLst>
              </p:cNvPr>
              <p:cNvSpPr/>
              <p:nvPr/>
            </p:nvSpPr>
            <p:spPr>
              <a:xfrm>
                <a:off x="3978177" y="3764293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23E9037-60DA-AAF6-E587-EDAFDB270B96}"/>
                  </a:ext>
                </a:extLst>
              </p:cNvPr>
              <p:cNvSpPr/>
              <p:nvPr/>
            </p:nvSpPr>
            <p:spPr>
              <a:xfrm>
                <a:off x="4721341" y="3411547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D3540A3-6879-E44A-ED64-FD3C2FF4F8D4}"/>
                  </a:ext>
                </a:extLst>
              </p:cNvPr>
              <p:cNvSpPr/>
              <p:nvPr/>
            </p:nvSpPr>
            <p:spPr>
              <a:xfrm>
                <a:off x="5409709" y="3654702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B7888E3-78B8-A3A8-B0D9-375DB3ED6335}"/>
                  </a:ext>
                </a:extLst>
              </p:cNvPr>
              <p:cNvSpPr/>
              <p:nvPr/>
            </p:nvSpPr>
            <p:spPr>
              <a:xfrm>
                <a:off x="6142598" y="4731924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F23F7AA-B7C9-F325-0742-0CDB5812F562}"/>
                  </a:ext>
                </a:extLst>
              </p:cNvPr>
              <p:cNvSpPr/>
              <p:nvPr/>
            </p:nvSpPr>
            <p:spPr>
              <a:xfrm>
                <a:off x="6841241" y="5026450"/>
                <a:ext cx="156701" cy="156701"/>
              </a:xfrm>
              <a:prstGeom prst="ellipse">
                <a:avLst/>
              </a:prstGeom>
              <a:solidFill>
                <a:srgbClr val="0295B6"/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AA3739-D289-57CD-D3D2-D408BF52C542}"/>
                </a:ext>
              </a:extLst>
            </p:cNvPr>
            <p:cNvSpPr txBox="1"/>
            <p:nvPr/>
          </p:nvSpPr>
          <p:spPr>
            <a:xfrm>
              <a:off x="1602700" y="2248470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10,725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5B2868-5DC5-13F9-1908-FFEF221D3980}"/>
                </a:ext>
              </a:extLst>
            </p:cNvPr>
            <p:cNvSpPr txBox="1"/>
            <p:nvPr/>
          </p:nvSpPr>
          <p:spPr>
            <a:xfrm>
              <a:off x="2313785" y="2644857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10,197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68C41-AE84-98A9-37CC-98C22F5E0807}"/>
                </a:ext>
              </a:extLst>
            </p:cNvPr>
            <p:cNvSpPr txBox="1"/>
            <p:nvPr/>
          </p:nvSpPr>
          <p:spPr>
            <a:xfrm>
              <a:off x="3036288" y="3038566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9,761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3647F8-7DF4-5895-86C6-CB09B94A109A}"/>
                </a:ext>
              </a:extLst>
            </p:cNvPr>
            <p:cNvSpPr txBox="1"/>
            <p:nvPr/>
          </p:nvSpPr>
          <p:spPr>
            <a:xfrm>
              <a:off x="3751703" y="3548849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9,182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774AA4-8BBC-020F-3681-2AB271303934}"/>
                </a:ext>
              </a:extLst>
            </p:cNvPr>
            <p:cNvSpPr txBox="1"/>
            <p:nvPr/>
          </p:nvSpPr>
          <p:spPr>
            <a:xfrm>
              <a:off x="4512454" y="3189629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9,732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B94984-1E79-9B67-30B5-C6D6DED8F170}"/>
                </a:ext>
              </a:extLst>
            </p:cNvPr>
            <p:cNvSpPr txBox="1"/>
            <p:nvPr/>
          </p:nvSpPr>
          <p:spPr>
            <a:xfrm>
              <a:off x="5191037" y="3440645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9,276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4B4823-8720-936E-9F7E-E67431DF049E}"/>
                </a:ext>
              </a:extLst>
            </p:cNvPr>
            <p:cNvSpPr txBox="1"/>
            <p:nvPr/>
          </p:nvSpPr>
          <p:spPr>
            <a:xfrm>
              <a:off x="6012062" y="4535552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7,561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ABA171-7B48-8317-B77E-E8629C5683FA}"/>
                </a:ext>
              </a:extLst>
            </p:cNvPr>
            <p:cNvSpPr txBox="1"/>
            <p:nvPr/>
          </p:nvSpPr>
          <p:spPr>
            <a:xfrm>
              <a:off x="6628522" y="4816687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6,706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91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9BB1CF-034C-8750-2B9F-D88EB9E9AE9F}"/>
              </a:ext>
            </a:extLst>
          </p:cNvPr>
          <p:cNvGrpSpPr/>
          <p:nvPr/>
        </p:nvGrpSpPr>
        <p:grpSpPr>
          <a:xfrm>
            <a:off x="89318" y="626302"/>
            <a:ext cx="11972462" cy="6231698"/>
            <a:chOff x="89318" y="626302"/>
            <a:chExt cx="11972462" cy="62316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FE4D4C81-9618-2162-B3A1-F6E470E099B0}"/>
                </a:ext>
              </a:extLst>
            </p:cNvPr>
            <p:cNvSpPr/>
            <p:nvPr/>
          </p:nvSpPr>
          <p:spPr>
            <a:xfrm>
              <a:off x="89318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879CE7F-4187-5371-F66A-8D5CE0142A3A}"/>
                </a:ext>
              </a:extLst>
            </p:cNvPr>
            <p:cNvSpPr/>
            <p:nvPr/>
          </p:nvSpPr>
          <p:spPr>
            <a:xfrm>
              <a:off x="5631575" y="136794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728DEA1-E22E-9C83-5EA7-3010FA498AAD}"/>
                </a:ext>
              </a:extLst>
            </p:cNvPr>
            <p:cNvSpPr/>
            <p:nvPr/>
          </p:nvSpPr>
          <p:spPr>
            <a:xfrm>
              <a:off x="6176067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ABF05B-ED1A-A60B-DB41-115CC49FFB97}"/>
                </a:ext>
              </a:extLst>
            </p:cNvPr>
            <p:cNvSpPr/>
            <p:nvPr/>
          </p:nvSpPr>
          <p:spPr>
            <a:xfrm>
              <a:off x="6278959" y="136208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호 12">
              <a:extLst>
                <a:ext uri="{FF2B5EF4-FFF2-40B4-BE49-F238E27FC236}">
                  <a16:creationId xmlns:a16="http://schemas.microsoft.com/office/drawing/2014/main" id="{A93D06D3-354E-4E1D-729B-85E74CF57E5C}"/>
                </a:ext>
              </a:extLst>
            </p:cNvPr>
            <p:cNvSpPr/>
            <p:nvPr/>
          </p:nvSpPr>
          <p:spPr>
            <a:xfrm rot="19275308">
              <a:off x="5480010" y="137091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DDAAFB1-117D-7330-2C6F-218F11013410}"/>
                </a:ext>
              </a:extLst>
            </p:cNvPr>
            <p:cNvSpPr/>
            <p:nvPr/>
          </p:nvSpPr>
          <p:spPr>
            <a:xfrm>
              <a:off x="5631574" y="215605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4F87ED-ED5E-2B25-11FD-6E841E2FC48D}"/>
                </a:ext>
              </a:extLst>
            </p:cNvPr>
            <p:cNvSpPr/>
            <p:nvPr/>
          </p:nvSpPr>
          <p:spPr>
            <a:xfrm>
              <a:off x="6278959" y="215308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B30AFDCB-E87A-0C68-9F25-D8A0C7F3B9E4}"/>
                </a:ext>
              </a:extLst>
            </p:cNvPr>
            <p:cNvSpPr/>
            <p:nvPr/>
          </p:nvSpPr>
          <p:spPr>
            <a:xfrm rot="19275308">
              <a:off x="5480010" y="2158097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2C88CD9-3AE4-48FA-F9E4-7FE18A7233C4}"/>
                </a:ext>
              </a:extLst>
            </p:cNvPr>
            <p:cNvSpPr/>
            <p:nvPr/>
          </p:nvSpPr>
          <p:spPr>
            <a:xfrm>
              <a:off x="5631573" y="294417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F8BF68F-D557-8497-675D-6961AC8B045C}"/>
                </a:ext>
              </a:extLst>
            </p:cNvPr>
            <p:cNvSpPr/>
            <p:nvPr/>
          </p:nvSpPr>
          <p:spPr>
            <a:xfrm>
              <a:off x="6278959" y="2944169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호 18">
              <a:extLst>
                <a:ext uri="{FF2B5EF4-FFF2-40B4-BE49-F238E27FC236}">
                  <a16:creationId xmlns:a16="http://schemas.microsoft.com/office/drawing/2014/main" id="{89EB1E3A-CA04-73D1-418B-942582A112F1}"/>
                </a:ext>
              </a:extLst>
            </p:cNvPr>
            <p:cNvSpPr/>
            <p:nvPr/>
          </p:nvSpPr>
          <p:spPr>
            <a:xfrm rot="19275308">
              <a:off x="5480010" y="2945282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E111A8-E607-B839-2350-2C18E7E3D0E0}"/>
                </a:ext>
              </a:extLst>
            </p:cNvPr>
            <p:cNvSpPr/>
            <p:nvPr/>
          </p:nvSpPr>
          <p:spPr>
            <a:xfrm>
              <a:off x="5631572" y="3732282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F449E0-C110-4B9D-ED8B-84BFC78EDC9E}"/>
                </a:ext>
              </a:extLst>
            </p:cNvPr>
            <p:cNvSpPr/>
            <p:nvPr/>
          </p:nvSpPr>
          <p:spPr>
            <a:xfrm>
              <a:off x="5631571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A45AB4-D2CC-110B-BD8D-E6485234DD5B}"/>
                </a:ext>
              </a:extLst>
            </p:cNvPr>
            <p:cNvSpPr/>
            <p:nvPr/>
          </p:nvSpPr>
          <p:spPr>
            <a:xfrm>
              <a:off x="6278959" y="373228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호 22">
              <a:extLst>
                <a:ext uri="{FF2B5EF4-FFF2-40B4-BE49-F238E27FC236}">
                  <a16:creationId xmlns:a16="http://schemas.microsoft.com/office/drawing/2014/main" id="{1A810557-F20D-DF09-93FA-D7CE628C77AA}"/>
                </a:ext>
              </a:extLst>
            </p:cNvPr>
            <p:cNvSpPr/>
            <p:nvPr/>
          </p:nvSpPr>
          <p:spPr>
            <a:xfrm rot="19275308">
              <a:off x="5480010" y="374603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432B47-B47C-F665-2B25-6AC6A9A72A9F}"/>
                </a:ext>
              </a:extLst>
            </p:cNvPr>
            <p:cNvSpPr/>
            <p:nvPr/>
          </p:nvSpPr>
          <p:spPr>
            <a:xfrm>
              <a:off x="6278959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6E2E8966-457B-BCC2-4B8C-92B2C8EA5304}"/>
                </a:ext>
              </a:extLst>
            </p:cNvPr>
            <p:cNvSpPr/>
            <p:nvPr/>
          </p:nvSpPr>
          <p:spPr>
            <a:xfrm rot="19275308">
              <a:off x="5480010" y="451965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7074154-368E-D5B2-2E7B-5AF01046353A}"/>
                </a:ext>
              </a:extLst>
            </p:cNvPr>
            <p:cNvSpPr/>
            <p:nvPr/>
          </p:nvSpPr>
          <p:spPr>
            <a:xfrm>
              <a:off x="563156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273FB79-B5A9-494C-D98A-D36508DBD63C}"/>
                </a:ext>
              </a:extLst>
            </p:cNvPr>
            <p:cNvSpPr/>
            <p:nvPr/>
          </p:nvSpPr>
          <p:spPr>
            <a:xfrm>
              <a:off x="627895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호 27">
              <a:extLst>
                <a:ext uri="{FF2B5EF4-FFF2-40B4-BE49-F238E27FC236}">
                  <a16:creationId xmlns:a16="http://schemas.microsoft.com/office/drawing/2014/main" id="{81A4C09F-C2BB-0CFF-5A75-46E0BEA2E239}"/>
                </a:ext>
              </a:extLst>
            </p:cNvPr>
            <p:cNvSpPr/>
            <p:nvPr/>
          </p:nvSpPr>
          <p:spPr>
            <a:xfrm rot="19275308">
              <a:off x="5480010" y="532040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4A69-0235-E2AB-7973-F575C536BCF4}"/>
              </a:ext>
            </a:extLst>
          </p:cNvPr>
          <p:cNvSpPr txBox="1"/>
          <p:nvPr/>
        </p:nvSpPr>
        <p:spPr>
          <a:xfrm>
            <a:off x="-197491" y="-20029"/>
            <a:ext cx="335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1604B2-F634-7C14-710E-473EAD13B3C3}"/>
              </a:ext>
            </a:extLst>
          </p:cNvPr>
          <p:cNvSpPr txBox="1"/>
          <p:nvPr/>
        </p:nvSpPr>
        <p:spPr>
          <a:xfrm>
            <a:off x="990912" y="744949"/>
            <a:ext cx="388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실험 배경 및 가설 설정</a:t>
            </a:r>
            <a:endParaRPr kumimoji="1" lang="ko-Kore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810240-FFAC-345F-B117-00FEFE45D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0" y="1445914"/>
            <a:ext cx="4768486" cy="31502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AB130-1098-7A06-E3C4-02D5011CFD60}"/>
              </a:ext>
            </a:extLst>
          </p:cNvPr>
          <p:cNvSpPr txBox="1"/>
          <p:nvPr/>
        </p:nvSpPr>
        <p:spPr>
          <a:xfrm>
            <a:off x="1272441" y="4723976"/>
            <a:ext cx="3314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ore-KR" sz="1200" kern="100" dirty="0">
                <a:solidFill>
                  <a:srgbClr val="7F7F7F"/>
                </a:solidFill>
                <a:effectLst/>
                <a:latin typeface="Pretendard Variable" panose="02000503000000020004" pitchFamily="2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ore-KR" sz="1200" kern="100" dirty="0">
                <a:solidFill>
                  <a:srgbClr val="7F7F7F"/>
                </a:solidFill>
                <a:effectLst/>
                <a:latin typeface="Malgun Gothic" panose="020B0503020000020004" pitchFamily="34" charset="-127"/>
                <a:ea typeface="Pretendard Variable" panose="02000503000000020004" pitchFamily="2" charset="-127"/>
                <a:cs typeface="Times New Roman" panose="02020603050405020304" pitchFamily="18" charset="0"/>
              </a:rPr>
              <a:t>그림</a:t>
            </a:r>
            <a:r>
              <a:rPr lang="en-US" altLang="ko-Kore-KR" sz="1200" kern="100" dirty="0">
                <a:solidFill>
                  <a:srgbClr val="7F7F7F"/>
                </a:solidFill>
                <a:effectLst/>
                <a:latin typeface="Pretendard Variable" panose="02000503000000020004" pitchFamily="2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 8-1] </a:t>
            </a:r>
            <a:r>
              <a:rPr lang="ko-KR" altLang="ko-Kore-KR" sz="1200" kern="100" dirty="0">
                <a:solidFill>
                  <a:srgbClr val="7F7F7F"/>
                </a:solidFill>
                <a:effectLst/>
                <a:latin typeface="Malgun Gothic" panose="020B0503020000020004" pitchFamily="34" charset="-127"/>
                <a:ea typeface="Pretendard Variable" panose="02000503000000020004" pitchFamily="2" charset="-127"/>
                <a:cs typeface="Times New Roman" panose="02020603050405020304" pitchFamily="18" charset="0"/>
              </a:rPr>
              <a:t>스페이스</a:t>
            </a:r>
            <a:r>
              <a:rPr lang="en-US" altLang="ko-Kore-KR" sz="1200" kern="100" dirty="0">
                <a:solidFill>
                  <a:srgbClr val="7F7F7F"/>
                </a:solidFill>
                <a:effectLst/>
                <a:latin typeface="Pretendard Variable" panose="02000503000000020004" pitchFamily="2" charset="-127"/>
                <a:ea typeface="Malgun Gothic" panose="020B0503020000020004" pitchFamily="34" charset="-127"/>
                <a:cs typeface="Times New Roman" panose="02020603050405020304" pitchFamily="18" charset="0"/>
              </a:rPr>
              <a:t>x</a:t>
            </a:r>
            <a:r>
              <a:rPr lang="ko-KR" altLang="ko-Kore-KR" sz="1200" kern="100" dirty="0">
                <a:solidFill>
                  <a:srgbClr val="7F7F7F"/>
                </a:solidFill>
                <a:effectLst/>
                <a:latin typeface="Malgun Gothic" panose="020B0503020000020004" pitchFamily="34" charset="-127"/>
                <a:ea typeface="Pretendard Variable" panose="02000503000000020004" pitchFamily="2" charset="-127"/>
                <a:cs typeface="Times New Roman" panose="02020603050405020304" pitchFamily="18" charset="0"/>
              </a:rPr>
              <a:t>펀치 비즈니스 지표 대시보드</a:t>
            </a:r>
            <a:endParaRPr lang="ko-Kore-KR" altLang="ko-Kore-KR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D479B2-4C2B-AC2E-6A99-26E508C9DC0D}"/>
              </a:ext>
            </a:extLst>
          </p:cNvPr>
          <p:cNvSpPr txBox="1"/>
          <p:nvPr/>
        </p:nvSpPr>
        <p:spPr>
          <a:xfrm>
            <a:off x="6663935" y="908545"/>
            <a:ext cx="5171907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endParaRPr lang="en-US" altLang="ko-Kore-KR" sz="1200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ko-KR" altLang="ko-Kore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문제 정의</a:t>
            </a:r>
            <a:endParaRPr lang="ko-Kore-KR" altLang="ko-Kore-KR" sz="16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스페이스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펀치 서비스 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퍼널을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방문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 제출의 세 단계로 구성하였다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ore-KR" sz="1200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이중에서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 제출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전환율을 검색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변경을 통해 개선하고자 한다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스페이스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펀치의 드롭다운 형식 검색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가독성이 떨어진다고 판단하여 국내 채용 플랫폼에서 주로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사용되는 스프레드 형식을 벤치마킹하여 필터 디자인을 변경함으로써 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</a:t>
            </a:r>
            <a:r>
              <a:rPr lang="ko-KR" altLang="en-US" sz="1200" kern="1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율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개선을 기대한다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✔︎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A/B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테스트를 통해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 제출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전환율을 개선함으로써 스페이스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펀치의 고객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경험을 향상시키고자 한다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spcAft>
                <a:spcPts val="800"/>
              </a:spcAft>
            </a:pPr>
            <a:endParaRPr lang="en-US" altLang="ko-Kore-KR" sz="1200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ko-KR" altLang="ko-Kore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목표</a:t>
            </a:r>
            <a:endParaRPr lang="en-US" altLang="ko-KR" sz="1600" b="1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변경함으로써 사용자들의 필터 사용 유도를 통한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 제출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</a:t>
            </a:r>
            <a:endParaRPr lang="en-US" altLang="ko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endParaRPr lang="en-US" altLang="ko-KR" sz="1200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ko-KR" altLang="ko-Kore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가설 설정</a:t>
            </a:r>
            <a:endParaRPr lang="en-US" altLang="ko-KR" sz="1600" b="1" kern="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우측상단 드롭다운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A)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중앙 상단 스프레드 형식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B)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변경하면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지원서 제출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`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전환율이 올라갈 것이다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</a:pPr>
            <a:endParaRPr lang="ko-Kore-KR" altLang="ko-Kore-KR" sz="14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DF188-514F-5BBA-C0CB-18C177978F43}"/>
              </a:ext>
            </a:extLst>
          </p:cNvPr>
          <p:cNvSpPr txBox="1"/>
          <p:nvPr/>
        </p:nvSpPr>
        <p:spPr>
          <a:xfrm>
            <a:off x="356158" y="5110942"/>
            <a:ext cx="5217482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ore-KR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</a:t>
            </a:r>
            <a:r>
              <a:rPr kumimoji="0" lang="ko-KR" altLang="ko-Kore-KR" sz="16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이탈률</a:t>
            </a:r>
            <a:r>
              <a:rPr kumimoji="0" lang="ko-KR" altLang="ko-Kore-KR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개선 필요성</a:t>
            </a:r>
            <a:endParaRPr kumimoji="0" lang="en-US" altLang="ko-KR" sz="16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지속적인 트래픽 감소와 활성 유저 감소를 바탕으로 사용자가 채용 플랫폼을 이탈하</a:t>
            </a:r>
            <a:r>
              <a:rPr kumimoji="0" lang="ko-KR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 </a:t>
            </a:r>
            <a:r>
              <a:rPr kumimoji="0" lang="ko-KR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있다고 판단된다</a:t>
            </a:r>
            <a:r>
              <a:rPr kumimoji="0" lang="en-US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채용 플랫폼 이탈율을 개선하기 위해 사용자가 서비스에서 이탈하는 부분을 파악하고 대응 방안을</a:t>
            </a:r>
            <a:br>
              <a:rPr kumimoji="0" lang="en-US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kumimoji="0" lang="ko-KR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마련하기 위해 인사이트 및 액션을 도출해야 한다</a:t>
            </a:r>
            <a:r>
              <a:rPr kumimoji="0" lang="en-US" altLang="ko-Kore-KR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9C6BCB-C37D-DEBA-CAE6-5D2A6E43AA11}"/>
              </a:ext>
            </a:extLst>
          </p:cNvPr>
          <p:cNvSpPr/>
          <p:nvPr/>
        </p:nvSpPr>
        <p:spPr>
          <a:xfrm>
            <a:off x="6663934" y="2457554"/>
            <a:ext cx="5171907" cy="648294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41A5C-866C-2E93-8A8F-8D0EB0156F32}"/>
              </a:ext>
            </a:extLst>
          </p:cNvPr>
          <p:cNvSpPr/>
          <p:nvPr/>
        </p:nvSpPr>
        <p:spPr>
          <a:xfrm>
            <a:off x="6663934" y="3869550"/>
            <a:ext cx="5171907" cy="854426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92917D-AAD7-EF7E-481E-9B20376AEBDC}"/>
              </a:ext>
            </a:extLst>
          </p:cNvPr>
          <p:cNvSpPr/>
          <p:nvPr/>
        </p:nvSpPr>
        <p:spPr>
          <a:xfrm>
            <a:off x="6663933" y="4968316"/>
            <a:ext cx="5171907" cy="854426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8013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9BB1CF-034C-8750-2B9F-D88EB9E9AE9F}"/>
              </a:ext>
            </a:extLst>
          </p:cNvPr>
          <p:cNvGrpSpPr/>
          <p:nvPr/>
        </p:nvGrpSpPr>
        <p:grpSpPr>
          <a:xfrm>
            <a:off x="89318" y="626302"/>
            <a:ext cx="11972462" cy="6231698"/>
            <a:chOff x="89318" y="626302"/>
            <a:chExt cx="11972462" cy="62316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FE4D4C81-9618-2162-B3A1-F6E470E099B0}"/>
                </a:ext>
              </a:extLst>
            </p:cNvPr>
            <p:cNvSpPr/>
            <p:nvPr/>
          </p:nvSpPr>
          <p:spPr>
            <a:xfrm>
              <a:off x="89318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879CE7F-4187-5371-F66A-8D5CE0142A3A}"/>
                </a:ext>
              </a:extLst>
            </p:cNvPr>
            <p:cNvSpPr/>
            <p:nvPr/>
          </p:nvSpPr>
          <p:spPr>
            <a:xfrm>
              <a:off x="5631575" y="136794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728DEA1-E22E-9C83-5EA7-3010FA498AAD}"/>
                </a:ext>
              </a:extLst>
            </p:cNvPr>
            <p:cNvSpPr/>
            <p:nvPr/>
          </p:nvSpPr>
          <p:spPr>
            <a:xfrm>
              <a:off x="6176067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ABF05B-ED1A-A60B-DB41-115CC49FFB97}"/>
                </a:ext>
              </a:extLst>
            </p:cNvPr>
            <p:cNvSpPr/>
            <p:nvPr/>
          </p:nvSpPr>
          <p:spPr>
            <a:xfrm>
              <a:off x="6278959" y="136208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호 12">
              <a:extLst>
                <a:ext uri="{FF2B5EF4-FFF2-40B4-BE49-F238E27FC236}">
                  <a16:creationId xmlns:a16="http://schemas.microsoft.com/office/drawing/2014/main" id="{A93D06D3-354E-4E1D-729B-85E74CF57E5C}"/>
                </a:ext>
              </a:extLst>
            </p:cNvPr>
            <p:cNvSpPr/>
            <p:nvPr/>
          </p:nvSpPr>
          <p:spPr>
            <a:xfrm rot="19275308">
              <a:off x="5480010" y="137091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DDAAFB1-117D-7330-2C6F-218F11013410}"/>
                </a:ext>
              </a:extLst>
            </p:cNvPr>
            <p:cNvSpPr/>
            <p:nvPr/>
          </p:nvSpPr>
          <p:spPr>
            <a:xfrm>
              <a:off x="5631574" y="215605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4F87ED-ED5E-2B25-11FD-6E841E2FC48D}"/>
                </a:ext>
              </a:extLst>
            </p:cNvPr>
            <p:cNvSpPr/>
            <p:nvPr/>
          </p:nvSpPr>
          <p:spPr>
            <a:xfrm>
              <a:off x="6278959" y="215308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B30AFDCB-E87A-0C68-9F25-D8A0C7F3B9E4}"/>
                </a:ext>
              </a:extLst>
            </p:cNvPr>
            <p:cNvSpPr/>
            <p:nvPr/>
          </p:nvSpPr>
          <p:spPr>
            <a:xfrm rot="19275308">
              <a:off x="5480010" y="2158097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2C88CD9-3AE4-48FA-F9E4-7FE18A7233C4}"/>
                </a:ext>
              </a:extLst>
            </p:cNvPr>
            <p:cNvSpPr/>
            <p:nvPr/>
          </p:nvSpPr>
          <p:spPr>
            <a:xfrm>
              <a:off x="5631573" y="294417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F8BF68F-D557-8497-675D-6961AC8B045C}"/>
                </a:ext>
              </a:extLst>
            </p:cNvPr>
            <p:cNvSpPr/>
            <p:nvPr/>
          </p:nvSpPr>
          <p:spPr>
            <a:xfrm>
              <a:off x="6278959" y="2944169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호 18">
              <a:extLst>
                <a:ext uri="{FF2B5EF4-FFF2-40B4-BE49-F238E27FC236}">
                  <a16:creationId xmlns:a16="http://schemas.microsoft.com/office/drawing/2014/main" id="{89EB1E3A-CA04-73D1-418B-942582A112F1}"/>
                </a:ext>
              </a:extLst>
            </p:cNvPr>
            <p:cNvSpPr/>
            <p:nvPr/>
          </p:nvSpPr>
          <p:spPr>
            <a:xfrm rot="19275308">
              <a:off x="5480010" y="2945282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E111A8-E607-B839-2350-2C18E7E3D0E0}"/>
                </a:ext>
              </a:extLst>
            </p:cNvPr>
            <p:cNvSpPr/>
            <p:nvPr/>
          </p:nvSpPr>
          <p:spPr>
            <a:xfrm>
              <a:off x="5631572" y="3732282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F449E0-C110-4B9D-ED8B-84BFC78EDC9E}"/>
                </a:ext>
              </a:extLst>
            </p:cNvPr>
            <p:cNvSpPr/>
            <p:nvPr/>
          </p:nvSpPr>
          <p:spPr>
            <a:xfrm>
              <a:off x="5631571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A45AB4-D2CC-110B-BD8D-E6485234DD5B}"/>
                </a:ext>
              </a:extLst>
            </p:cNvPr>
            <p:cNvSpPr/>
            <p:nvPr/>
          </p:nvSpPr>
          <p:spPr>
            <a:xfrm>
              <a:off x="6278959" y="373228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호 22">
              <a:extLst>
                <a:ext uri="{FF2B5EF4-FFF2-40B4-BE49-F238E27FC236}">
                  <a16:creationId xmlns:a16="http://schemas.microsoft.com/office/drawing/2014/main" id="{1A810557-F20D-DF09-93FA-D7CE628C77AA}"/>
                </a:ext>
              </a:extLst>
            </p:cNvPr>
            <p:cNvSpPr/>
            <p:nvPr/>
          </p:nvSpPr>
          <p:spPr>
            <a:xfrm rot="19275308">
              <a:off x="5480010" y="374603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432B47-B47C-F665-2B25-6AC6A9A72A9F}"/>
                </a:ext>
              </a:extLst>
            </p:cNvPr>
            <p:cNvSpPr/>
            <p:nvPr/>
          </p:nvSpPr>
          <p:spPr>
            <a:xfrm>
              <a:off x="6278959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6E2E8966-457B-BCC2-4B8C-92B2C8EA5304}"/>
                </a:ext>
              </a:extLst>
            </p:cNvPr>
            <p:cNvSpPr/>
            <p:nvPr/>
          </p:nvSpPr>
          <p:spPr>
            <a:xfrm rot="19275308">
              <a:off x="5480010" y="451965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7074154-368E-D5B2-2E7B-5AF01046353A}"/>
                </a:ext>
              </a:extLst>
            </p:cNvPr>
            <p:cNvSpPr/>
            <p:nvPr/>
          </p:nvSpPr>
          <p:spPr>
            <a:xfrm>
              <a:off x="563156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273FB79-B5A9-494C-D98A-D36508DBD63C}"/>
                </a:ext>
              </a:extLst>
            </p:cNvPr>
            <p:cNvSpPr/>
            <p:nvPr/>
          </p:nvSpPr>
          <p:spPr>
            <a:xfrm>
              <a:off x="627895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호 27">
              <a:extLst>
                <a:ext uri="{FF2B5EF4-FFF2-40B4-BE49-F238E27FC236}">
                  <a16:creationId xmlns:a16="http://schemas.microsoft.com/office/drawing/2014/main" id="{81A4C09F-C2BB-0CFF-5A75-46E0BEA2E239}"/>
                </a:ext>
              </a:extLst>
            </p:cNvPr>
            <p:cNvSpPr/>
            <p:nvPr/>
          </p:nvSpPr>
          <p:spPr>
            <a:xfrm rot="19275308">
              <a:off x="5480010" y="532040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4A69-0235-E2AB-7973-F575C536BCF4}"/>
              </a:ext>
            </a:extLst>
          </p:cNvPr>
          <p:cNvSpPr txBox="1"/>
          <p:nvPr/>
        </p:nvSpPr>
        <p:spPr>
          <a:xfrm>
            <a:off x="0" y="-24093"/>
            <a:ext cx="335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E7E094-2075-7C98-6A68-4FE84D5119EE}"/>
              </a:ext>
            </a:extLst>
          </p:cNvPr>
          <p:cNvSpPr txBox="1"/>
          <p:nvPr/>
        </p:nvSpPr>
        <p:spPr>
          <a:xfrm>
            <a:off x="7315200" y="7370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5E21F-BA83-A3FB-A06F-80A02B9D0489}"/>
              </a:ext>
            </a:extLst>
          </p:cNvPr>
          <p:cNvSpPr txBox="1"/>
          <p:nvPr/>
        </p:nvSpPr>
        <p:spPr>
          <a:xfrm>
            <a:off x="164031" y="1142786"/>
            <a:ext cx="5306809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spcAft>
                <a:spcPts val="800"/>
              </a:spcAft>
            </a:pPr>
            <a:r>
              <a:rPr lang="ko-KR" altLang="en-US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계획</a:t>
            </a:r>
            <a:endParaRPr lang="en-US" altLang="ko-KR" sz="16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254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대상</a:t>
            </a:r>
            <a:r>
              <a:rPr lang="ko-Kore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우리 서비스에서 채용 공고를 조회한 사용자 중 필터를 선택한 사용자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254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그룹 분배 방식</a:t>
            </a:r>
            <a:r>
              <a:rPr lang="ko-Kore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</a:t>
            </a:r>
          </a:p>
          <a:p>
            <a:pPr marL="596900" lvl="1">
              <a:spcAft>
                <a:spcPts val="800"/>
              </a:spcAft>
            </a:pPr>
            <a:r>
              <a:rPr lang="ko-KR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대조군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드롭다운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 A</a:t>
            </a:r>
            <a:r>
              <a:rPr lang="ko-KR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vs </a:t>
            </a:r>
            <a:r>
              <a:rPr lang="ko-KR" altLang="ko-Kore-KR" sz="1200" b="1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실험군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스프레드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 B</a:t>
            </a:r>
            <a:r>
              <a:rPr lang="ko-KR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</a:t>
            </a:r>
            <a:r>
              <a:rPr lang="en-US" altLang="ko-Kore-KR" sz="12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ore-KR" altLang="ko-Kore-KR" sz="12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254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적정 실험 샘플 사이즈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2E109-FE45-7ED8-8DE6-E243B1FBF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 bwMode="auto">
          <a:xfrm>
            <a:off x="168076" y="3115539"/>
            <a:ext cx="5145987" cy="1351584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AB6A59-BB40-279A-F3B8-B6E34126981C}"/>
              </a:ext>
            </a:extLst>
          </p:cNvPr>
          <p:cNvSpPr txBox="1"/>
          <p:nvPr/>
        </p:nvSpPr>
        <p:spPr>
          <a:xfrm>
            <a:off x="205511" y="4688326"/>
            <a:ext cx="5487861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ore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~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23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월 별 필터를 선택한 고유 사용자 수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1,986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spcAft>
                <a:spcPts val="800"/>
              </a:spcAft>
            </a:pP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22</a:t>
            </a:r>
            <a:r>
              <a:rPr lang="ko-Kore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~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23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월 별 필터를 선택한 고유 사용자의 지원서 제출 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전환율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36.81%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98C588-3DDB-3399-75BC-FCEAF6837B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" b="5313"/>
          <a:stretch/>
        </p:blipFill>
        <p:spPr bwMode="auto">
          <a:xfrm>
            <a:off x="6675332" y="1386735"/>
            <a:ext cx="5303190" cy="240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F5EC2DA-6C0E-504C-3F68-9FD8CA5C747B}"/>
              </a:ext>
            </a:extLst>
          </p:cNvPr>
          <p:cNvSpPr txBox="1"/>
          <p:nvPr/>
        </p:nvSpPr>
        <p:spPr>
          <a:xfrm>
            <a:off x="6760026" y="4198793"/>
            <a:ext cx="5222776" cy="88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그룹 당 필요 인원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1,</a:t>
            </a:r>
            <a:r>
              <a:rPr lang="en-US" altLang="ko-KR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193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endParaRPr lang="en-US" altLang="ko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39700">
              <a:spcAft>
                <a:spcPts val="800"/>
              </a:spcAft>
            </a:pPr>
            <a:r>
              <a:rPr lang="ko-KR" altLang="en-US" sz="14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기간</a:t>
            </a:r>
            <a:endParaRPr lang="en-US" altLang="ko-KR" sz="14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254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2024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01.01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~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2024.02.05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</a:t>
            </a:r>
            <a:r>
              <a:rPr lang="en-US" altLang="ko-KR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36</a:t>
            </a:r>
            <a:r>
              <a:rPr lang="ko-KR" altLang="en-US" sz="1200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동안 진행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C771B-1C8E-65D8-6553-120C752A379F}"/>
              </a:ext>
            </a:extLst>
          </p:cNvPr>
          <p:cNvSpPr txBox="1"/>
          <p:nvPr/>
        </p:nvSpPr>
        <p:spPr>
          <a:xfrm>
            <a:off x="7407565" y="3828059"/>
            <a:ext cx="39843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ko-Kore-KR" sz="1100" kern="1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</a:t>
            </a:r>
            <a:r>
              <a:rPr lang="en-US" altLang="ko-Kore-KR" sz="1100" kern="1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https://</a:t>
            </a:r>
            <a:r>
              <a:rPr lang="en-US" altLang="ko-Kore-KR" sz="11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www.abtasty.com</a:t>
            </a:r>
            <a:r>
              <a:rPr lang="en-US" altLang="ko-Kore-KR" sz="1100" kern="100" dirty="0">
                <a:solidFill>
                  <a:schemeClr val="bg1">
                    <a:lumMod val="65000"/>
                  </a:schemeClr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/sample-size-calculator/</a:t>
            </a:r>
            <a:endParaRPr lang="ko-Kore-KR" altLang="ko-Kore-KR" sz="1100" kern="100" dirty="0">
              <a:solidFill>
                <a:schemeClr val="bg1">
                  <a:lumMod val="65000"/>
                </a:schemeClr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308AB-8FD3-E593-AE67-BB232D920FA2}"/>
              </a:ext>
            </a:extLst>
          </p:cNvPr>
          <p:cNvSpPr/>
          <p:nvPr/>
        </p:nvSpPr>
        <p:spPr>
          <a:xfrm>
            <a:off x="596111" y="1467821"/>
            <a:ext cx="4872126" cy="322555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88027E-39C9-931D-2734-88F6C30C4073}"/>
              </a:ext>
            </a:extLst>
          </p:cNvPr>
          <p:cNvSpPr/>
          <p:nvPr/>
        </p:nvSpPr>
        <p:spPr>
          <a:xfrm>
            <a:off x="596111" y="1774730"/>
            <a:ext cx="4872126" cy="551899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068D54-EBB5-37E5-EE14-A6686709D3CB}"/>
              </a:ext>
            </a:extLst>
          </p:cNvPr>
          <p:cNvSpPr/>
          <p:nvPr/>
        </p:nvSpPr>
        <p:spPr>
          <a:xfrm>
            <a:off x="6675332" y="1351027"/>
            <a:ext cx="5303190" cy="3746344"/>
          </a:xfrm>
          <a:prstGeom prst="rect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6146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9BB1CF-034C-8750-2B9F-D88EB9E9AE9F}"/>
              </a:ext>
            </a:extLst>
          </p:cNvPr>
          <p:cNvGrpSpPr/>
          <p:nvPr/>
        </p:nvGrpSpPr>
        <p:grpSpPr>
          <a:xfrm>
            <a:off x="109769" y="653734"/>
            <a:ext cx="11972462" cy="6231698"/>
            <a:chOff x="89318" y="626302"/>
            <a:chExt cx="11972462" cy="62316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FE4D4C81-9618-2162-B3A1-F6E470E099B0}"/>
                </a:ext>
              </a:extLst>
            </p:cNvPr>
            <p:cNvSpPr/>
            <p:nvPr/>
          </p:nvSpPr>
          <p:spPr>
            <a:xfrm>
              <a:off x="89318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879CE7F-4187-5371-F66A-8D5CE0142A3A}"/>
                </a:ext>
              </a:extLst>
            </p:cNvPr>
            <p:cNvSpPr/>
            <p:nvPr/>
          </p:nvSpPr>
          <p:spPr>
            <a:xfrm>
              <a:off x="5631575" y="136794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D728DEA1-E22E-9C83-5EA7-3010FA498AAD}"/>
                </a:ext>
              </a:extLst>
            </p:cNvPr>
            <p:cNvSpPr/>
            <p:nvPr/>
          </p:nvSpPr>
          <p:spPr>
            <a:xfrm>
              <a:off x="6176067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5ABF05B-ED1A-A60B-DB41-115CC49FFB97}"/>
                </a:ext>
              </a:extLst>
            </p:cNvPr>
            <p:cNvSpPr/>
            <p:nvPr/>
          </p:nvSpPr>
          <p:spPr>
            <a:xfrm>
              <a:off x="6278959" y="136208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호 12">
              <a:extLst>
                <a:ext uri="{FF2B5EF4-FFF2-40B4-BE49-F238E27FC236}">
                  <a16:creationId xmlns:a16="http://schemas.microsoft.com/office/drawing/2014/main" id="{A93D06D3-354E-4E1D-729B-85E74CF57E5C}"/>
                </a:ext>
              </a:extLst>
            </p:cNvPr>
            <p:cNvSpPr/>
            <p:nvPr/>
          </p:nvSpPr>
          <p:spPr>
            <a:xfrm rot="19275308">
              <a:off x="5480010" y="137091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DDAAFB1-117D-7330-2C6F-218F11013410}"/>
                </a:ext>
              </a:extLst>
            </p:cNvPr>
            <p:cNvSpPr/>
            <p:nvPr/>
          </p:nvSpPr>
          <p:spPr>
            <a:xfrm>
              <a:off x="5631574" y="215605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4F87ED-ED5E-2B25-11FD-6E841E2FC48D}"/>
                </a:ext>
              </a:extLst>
            </p:cNvPr>
            <p:cNvSpPr/>
            <p:nvPr/>
          </p:nvSpPr>
          <p:spPr>
            <a:xfrm>
              <a:off x="6278959" y="215308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B30AFDCB-E87A-0C68-9F25-D8A0C7F3B9E4}"/>
                </a:ext>
              </a:extLst>
            </p:cNvPr>
            <p:cNvSpPr/>
            <p:nvPr/>
          </p:nvSpPr>
          <p:spPr>
            <a:xfrm rot="19275308">
              <a:off x="5480010" y="2158097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2C88CD9-3AE4-48FA-F9E4-7FE18A7233C4}"/>
                </a:ext>
              </a:extLst>
            </p:cNvPr>
            <p:cNvSpPr/>
            <p:nvPr/>
          </p:nvSpPr>
          <p:spPr>
            <a:xfrm>
              <a:off x="5631573" y="294417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F8BF68F-D557-8497-675D-6961AC8B045C}"/>
                </a:ext>
              </a:extLst>
            </p:cNvPr>
            <p:cNvSpPr/>
            <p:nvPr/>
          </p:nvSpPr>
          <p:spPr>
            <a:xfrm>
              <a:off x="6278959" y="2944169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호 18">
              <a:extLst>
                <a:ext uri="{FF2B5EF4-FFF2-40B4-BE49-F238E27FC236}">
                  <a16:creationId xmlns:a16="http://schemas.microsoft.com/office/drawing/2014/main" id="{89EB1E3A-CA04-73D1-418B-942582A112F1}"/>
                </a:ext>
              </a:extLst>
            </p:cNvPr>
            <p:cNvSpPr/>
            <p:nvPr/>
          </p:nvSpPr>
          <p:spPr>
            <a:xfrm rot="19275308">
              <a:off x="5480010" y="2945282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E111A8-E607-B839-2350-2C18E7E3D0E0}"/>
                </a:ext>
              </a:extLst>
            </p:cNvPr>
            <p:cNvSpPr/>
            <p:nvPr/>
          </p:nvSpPr>
          <p:spPr>
            <a:xfrm>
              <a:off x="5631572" y="3732282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F449E0-C110-4B9D-ED8B-84BFC78EDC9E}"/>
                </a:ext>
              </a:extLst>
            </p:cNvPr>
            <p:cNvSpPr/>
            <p:nvPr/>
          </p:nvSpPr>
          <p:spPr>
            <a:xfrm>
              <a:off x="5631571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0A45AB4-D2CC-110B-BD8D-E6485234DD5B}"/>
                </a:ext>
              </a:extLst>
            </p:cNvPr>
            <p:cNvSpPr/>
            <p:nvPr/>
          </p:nvSpPr>
          <p:spPr>
            <a:xfrm>
              <a:off x="6278959" y="373228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호 22">
              <a:extLst>
                <a:ext uri="{FF2B5EF4-FFF2-40B4-BE49-F238E27FC236}">
                  <a16:creationId xmlns:a16="http://schemas.microsoft.com/office/drawing/2014/main" id="{1A810557-F20D-DF09-93FA-D7CE628C77AA}"/>
                </a:ext>
              </a:extLst>
            </p:cNvPr>
            <p:cNvSpPr/>
            <p:nvPr/>
          </p:nvSpPr>
          <p:spPr>
            <a:xfrm rot="19275308">
              <a:off x="5480010" y="374603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B432B47-B47C-F665-2B25-6AC6A9A72A9F}"/>
                </a:ext>
              </a:extLst>
            </p:cNvPr>
            <p:cNvSpPr/>
            <p:nvPr/>
          </p:nvSpPr>
          <p:spPr>
            <a:xfrm>
              <a:off x="6278959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호 24">
              <a:extLst>
                <a:ext uri="{FF2B5EF4-FFF2-40B4-BE49-F238E27FC236}">
                  <a16:creationId xmlns:a16="http://schemas.microsoft.com/office/drawing/2014/main" id="{6E2E8966-457B-BCC2-4B8C-92B2C8EA5304}"/>
                </a:ext>
              </a:extLst>
            </p:cNvPr>
            <p:cNvSpPr/>
            <p:nvPr/>
          </p:nvSpPr>
          <p:spPr>
            <a:xfrm rot="19275308">
              <a:off x="5480010" y="451965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7074154-368E-D5B2-2E7B-5AF01046353A}"/>
                </a:ext>
              </a:extLst>
            </p:cNvPr>
            <p:cNvSpPr/>
            <p:nvPr/>
          </p:nvSpPr>
          <p:spPr>
            <a:xfrm>
              <a:off x="563156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273FB79-B5A9-494C-D98A-D36508DBD63C}"/>
                </a:ext>
              </a:extLst>
            </p:cNvPr>
            <p:cNvSpPr/>
            <p:nvPr/>
          </p:nvSpPr>
          <p:spPr>
            <a:xfrm>
              <a:off x="627895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호 27">
              <a:extLst>
                <a:ext uri="{FF2B5EF4-FFF2-40B4-BE49-F238E27FC236}">
                  <a16:creationId xmlns:a16="http://schemas.microsoft.com/office/drawing/2014/main" id="{81A4C09F-C2BB-0CFF-5A75-46E0BEA2E239}"/>
                </a:ext>
              </a:extLst>
            </p:cNvPr>
            <p:cNvSpPr/>
            <p:nvPr/>
          </p:nvSpPr>
          <p:spPr>
            <a:xfrm rot="19275308">
              <a:off x="5480010" y="532040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수립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879B-D441-F9FE-DFD3-A70E4B26EB41}"/>
              </a:ext>
            </a:extLst>
          </p:cNvPr>
          <p:cNvSpPr txBox="1"/>
          <p:nvPr/>
        </p:nvSpPr>
        <p:spPr>
          <a:xfrm>
            <a:off x="-631777" y="-553998"/>
            <a:ext cx="4222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가설 검증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4A69-0235-E2AB-7973-F575C536BCF4}"/>
              </a:ext>
            </a:extLst>
          </p:cNvPr>
          <p:cNvSpPr txBox="1"/>
          <p:nvPr/>
        </p:nvSpPr>
        <p:spPr>
          <a:xfrm>
            <a:off x="0" y="-24093"/>
            <a:ext cx="335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E7E094-2075-7C98-6A68-4FE84D5119EE}"/>
              </a:ext>
            </a:extLst>
          </p:cNvPr>
          <p:cNvSpPr txBox="1"/>
          <p:nvPr/>
        </p:nvSpPr>
        <p:spPr>
          <a:xfrm>
            <a:off x="7315200" y="7370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D1CC9E9-2092-93F0-F1CD-29BB0AC06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35" y="1211483"/>
            <a:ext cx="4829800" cy="5033042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EADD3A-CDAB-F9C5-7513-89908A185FFC}"/>
              </a:ext>
            </a:extLst>
          </p:cNvPr>
          <p:cNvSpPr txBox="1"/>
          <p:nvPr/>
        </p:nvSpPr>
        <p:spPr>
          <a:xfrm>
            <a:off x="252749" y="866811"/>
            <a:ext cx="555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</a:t>
            </a:r>
            <a:r>
              <a:rPr lang="ko-KR" altLang="en-US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 </a:t>
            </a:r>
            <a:r>
              <a:rPr lang="en-US" altLang="ko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필터가 드롭다운 형식으로 우측 상단에 위치해 있는 </a:t>
            </a:r>
            <a:r>
              <a:rPr lang="ko-KR" altLang="en-US" sz="1600" b="1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기존안</a:t>
            </a:r>
            <a:endParaRPr lang="en-US" altLang="ko-KR" sz="16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BB4F1B-CDA9-4CC6-A2E7-DBF318AE3472}"/>
              </a:ext>
            </a:extLst>
          </p:cNvPr>
          <p:cNvSpPr txBox="1"/>
          <p:nvPr/>
        </p:nvSpPr>
        <p:spPr>
          <a:xfrm>
            <a:off x="6339498" y="860483"/>
            <a:ext cx="555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</a:t>
            </a:r>
            <a:r>
              <a:rPr lang="ko-KR" altLang="en-US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 </a:t>
            </a:r>
            <a:r>
              <a:rPr lang="en-US" altLang="ko-KR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600" b="1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필터가 스프레드 형식으로 중앙 상단에</a:t>
            </a:r>
            <a:r>
              <a:rPr lang="ko-KR" altLang="en-US" sz="1600" b="1" kern="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위치해 있는 </a:t>
            </a:r>
            <a:r>
              <a:rPr lang="ko-KR" altLang="en-US" sz="1600" b="1" kern="1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변경안</a:t>
            </a:r>
            <a:endParaRPr lang="en-US" altLang="ko-KR" sz="1600" b="1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831EF43-3EC0-A6F1-2D08-539815555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3" y="1249401"/>
            <a:ext cx="5096331" cy="37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51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BD0C833F-420F-6C45-A5BF-7B775C4E0C1D}"/>
              </a:ext>
            </a:extLst>
          </p:cNvPr>
          <p:cNvGrpSpPr/>
          <p:nvPr/>
        </p:nvGrpSpPr>
        <p:grpSpPr>
          <a:xfrm>
            <a:off x="89318" y="626302"/>
            <a:ext cx="11972462" cy="6231698"/>
            <a:chOff x="89318" y="626302"/>
            <a:chExt cx="11972462" cy="62316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D5961222-0B28-FF45-122B-2062B6325F35}"/>
                </a:ext>
              </a:extLst>
            </p:cNvPr>
            <p:cNvSpPr/>
            <p:nvPr/>
          </p:nvSpPr>
          <p:spPr>
            <a:xfrm>
              <a:off x="89318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F74F72A-D4DB-1090-4455-CBB752A9C9E4}"/>
                </a:ext>
              </a:extLst>
            </p:cNvPr>
            <p:cNvSpPr/>
            <p:nvPr/>
          </p:nvSpPr>
          <p:spPr>
            <a:xfrm>
              <a:off x="5631575" y="136794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69F8E93A-693A-A7BD-2AF6-B00B82816D89}"/>
                </a:ext>
              </a:extLst>
            </p:cNvPr>
            <p:cNvSpPr/>
            <p:nvPr/>
          </p:nvSpPr>
          <p:spPr>
            <a:xfrm>
              <a:off x="6176067" y="626302"/>
              <a:ext cx="5885713" cy="6231698"/>
            </a:xfrm>
            <a:prstGeom prst="roundRect">
              <a:avLst>
                <a:gd name="adj" fmla="val 56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A05F79-F5AE-B131-B304-3B53EEE9F42A}"/>
                </a:ext>
              </a:extLst>
            </p:cNvPr>
            <p:cNvSpPr/>
            <p:nvPr/>
          </p:nvSpPr>
          <p:spPr>
            <a:xfrm>
              <a:off x="6278959" y="136208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호 56">
              <a:extLst>
                <a:ext uri="{FF2B5EF4-FFF2-40B4-BE49-F238E27FC236}">
                  <a16:creationId xmlns:a16="http://schemas.microsoft.com/office/drawing/2014/main" id="{C04938BC-00F2-0D56-FA02-81EEEB4C7398}"/>
                </a:ext>
              </a:extLst>
            </p:cNvPr>
            <p:cNvSpPr/>
            <p:nvPr/>
          </p:nvSpPr>
          <p:spPr>
            <a:xfrm rot="19275308">
              <a:off x="5480010" y="137091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0F9BF6B-BEE3-2B97-83F0-4E2E237226A4}"/>
                </a:ext>
              </a:extLst>
            </p:cNvPr>
            <p:cNvSpPr/>
            <p:nvPr/>
          </p:nvSpPr>
          <p:spPr>
            <a:xfrm>
              <a:off x="5631574" y="2156058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74FDD1D-666C-AA77-04A3-A2D280C4DD0B}"/>
                </a:ext>
              </a:extLst>
            </p:cNvPr>
            <p:cNvSpPr/>
            <p:nvPr/>
          </p:nvSpPr>
          <p:spPr>
            <a:xfrm>
              <a:off x="6278959" y="2153086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호 59">
              <a:extLst>
                <a:ext uri="{FF2B5EF4-FFF2-40B4-BE49-F238E27FC236}">
                  <a16:creationId xmlns:a16="http://schemas.microsoft.com/office/drawing/2014/main" id="{6DAFA10A-2D87-6E97-A5C0-E96DBCA4D8BD}"/>
                </a:ext>
              </a:extLst>
            </p:cNvPr>
            <p:cNvSpPr/>
            <p:nvPr/>
          </p:nvSpPr>
          <p:spPr>
            <a:xfrm rot="19275308">
              <a:off x="5480010" y="2158097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01FD5A9-91F2-D3DC-7324-53F5D361C86F}"/>
                </a:ext>
              </a:extLst>
            </p:cNvPr>
            <p:cNvSpPr/>
            <p:nvPr/>
          </p:nvSpPr>
          <p:spPr>
            <a:xfrm>
              <a:off x="5631573" y="294417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648C780-48BD-0E69-B65B-A2973137C252}"/>
                </a:ext>
              </a:extLst>
            </p:cNvPr>
            <p:cNvSpPr/>
            <p:nvPr/>
          </p:nvSpPr>
          <p:spPr>
            <a:xfrm>
              <a:off x="6278959" y="2944169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호 62">
              <a:extLst>
                <a:ext uri="{FF2B5EF4-FFF2-40B4-BE49-F238E27FC236}">
                  <a16:creationId xmlns:a16="http://schemas.microsoft.com/office/drawing/2014/main" id="{1870F0EC-4DD2-FA66-4455-C6A0BC86BE6D}"/>
                </a:ext>
              </a:extLst>
            </p:cNvPr>
            <p:cNvSpPr/>
            <p:nvPr/>
          </p:nvSpPr>
          <p:spPr>
            <a:xfrm rot="19275308">
              <a:off x="5480010" y="2945282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24BF584-A07A-EDBB-41F1-E602D323C857}"/>
                </a:ext>
              </a:extLst>
            </p:cNvPr>
            <p:cNvSpPr/>
            <p:nvPr/>
          </p:nvSpPr>
          <p:spPr>
            <a:xfrm>
              <a:off x="5631572" y="3732282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AE3CFE8-3DB5-8130-02A0-43E8059AC2CA}"/>
                </a:ext>
              </a:extLst>
            </p:cNvPr>
            <p:cNvSpPr/>
            <p:nvPr/>
          </p:nvSpPr>
          <p:spPr>
            <a:xfrm>
              <a:off x="5631571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B6B4B6A-48BC-9EC0-D03A-B3A42D7350F2}"/>
                </a:ext>
              </a:extLst>
            </p:cNvPr>
            <p:cNvSpPr/>
            <p:nvPr/>
          </p:nvSpPr>
          <p:spPr>
            <a:xfrm>
              <a:off x="6278959" y="3732280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7" name="호 66">
              <a:extLst>
                <a:ext uri="{FF2B5EF4-FFF2-40B4-BE49-F238E27FC236}">
                  <a16:creationId xmlns:a16="http://schemas.microsoft.com/office/drawing/2014/main" id="{E7C300DB-D245-6C31-D5BD-45B3790B6D51}"/>
                </a:ext>
              </a:extLst>
            </p:cNvPr>
            <p:cNvSpPr/>
            <p:nvPr/>
          </p:nvSpPr>
          <p:spPr>
            <a:xfrm rot="19275308">
              <a:off x="5480010" y="374603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3A5877B-7182-082F-A110-A1616D4080EB}"/>
                </a:ext>
              </a:extLst>
            </p:cNvPr>
            <p:cNvSpPr/>
            <p:nvPr/>
          </p:nvSpPr>
          <p:spPr>
            <a:xfrm>
              <a:off x="6278959" y="4520393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호 68">
              <a:extLst>
                <a:ext uri="{FF2B5EF4-FFF2-40B4-BE49-F238E27FC236}">
                  <a16:creationId xmlns:a16="http://schemas.microsoft.com/office/drawing/2014/main" id="{E3B194E8-AFB8-043A-AD7B-C39ED769814C}"/>
                </a:ext>
              </a:extLst>
            </p:cNvPr>
            <p:cNvSpPr/>
            <p:nvPr/>
          </p:nvSpPr>
          <p:spPr>
            <a:xfrm rot="19275308">
              <a:off x="5480010" y="4519651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104C59F-A219-F8CD-C177-B5B5D0C9AEB5}"/>
                </a:ext>
              </a:extLst>
            </p:cNvPr>
            <p:cNvSpPr/>
            <p:nvPr/>
          </p:nvSpPr>
          <p:spPr>
            <a:xfrm>
              <a:off x="563156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C9AA223-AFB5-00DC-1514-11222F66B604}"/>
                </a:ext>
              </a:extLst>
            </p:cNvPr>
            <p:cNvSpPr/>
            <p:nvPr/>
          </p:nvSpPr>
          <p:spPr>
            <a:xfrm>
              <a:off x="6278959" y="5308505"/>
              <a:ext cx="195337" cy="20358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59595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호 71">
              <a:extLst>
                <a:ext uri="{FF2B5EF4-FFF2-40B4-BE49-F238E27FC236}">
                  <a16:creationId xmlns:a16="http://schemas.microsoft.com/office/drawing/2014/main" id="{7C0047E1-F56B-B6B7-9A99-7800CE9E61E9}"/>
                </a:ext>
              </a:extLst>
            </p:cNvPr>
            <p:cNvSpPr/>
            <p:nvPr/>
          </p:nvSpPr>
          <p:spPr>
            <a:xfrm rot="19275308">
              <a:off x="5480010" y="5320408"/>
              <a:ext cx="1031135" cy="905510"/>
            </a:xfrm>
            <a:prstGeom prst="arc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EA852B-840A-E3F5-2241-6ACCEBE5586F}"/>
              </a:ext>
            </a:extLst>
          </p:cNvPr>
          <p:cNvSpPr txBox="1"/>
          <p:nvPr/>
        </p:nvSpPr>
        <p:spPr>
          <a:xfrm>
            <a:off x="-196225" y="-553998"/>
            <a:ext cx="3351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3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후속 과제</a:t>
            </a:r>
            <a:endParaRPr kumimoji="1" lang="ko-Kore-KR" altLang="en-US" sz="3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47675E-748C-3092-CE3E-11D4AA2B2CF8}"/>
              </a:ext>
            </a:extLst>
          </p:cNvPr>
          <p:cNvSpPr txBox="1"/>
          <p:nvPr/>
        </p:nvSpPr>
        <p:spPr>
          <a:xfrm>
            <a:off x="0" y="-24093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설계서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5034-CB31-CE0C-B421-29B94DAECE65}"/>
              </a:ext>
            </a:extLst>
          </p:cNvPr>
          <p:cNvSpPr txBox="1"/>
          <p:nvPr/>
        </p:nvSpPr>
        <p:spPr>
          <a:xfrm>
            <a:off x="297604" y="1719096"/>
            <a:ext cx="5185848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성과 판단 지표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성공 지표</a:t>
            </a:r>
            <a:endParaRPr kumimoji="1"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 기간 내 고유 필터 사용자 수 대비 지원서를 제출한 고유 사용자 수가 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UI 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전 대비 상승</a:t>
            </a:r>
            <a:endParaRPr lang="en-US" altLang="ko-KR" sz="1200" kern="100" dirty="0">
              <a:solidFill>
                <a:srgbClr val="FF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 전환율은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36.81%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이므로 유의미하다고 판단할 수 있는 최소 감지효과는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15.08%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절댓값 기준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36.81%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5.55%</a:t>
            </a:r>
            <a:r>
              <a:rPr lang="en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상승한 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42.36% 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이상이므로 전환율이 나올 경우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실험이 유의미하게 성공했다고 판단할 수 있다</a:t>
            </a:r>
            <a:r>
              <a:rPr lang="en-US" altLang="ko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899303-467D-D778-9464-026DDBE87D62}"/>
              </a:ext>
            </a:extLst>
          </p:cNvPr>
          <p:cNvSpPr txBox="1"/>
          <p:nvPr/>
        </p:nvSpPr>
        <p:spPr>
          <a:xfrm>
            <a:off x="6675332" y="2096844"/>
            <a:ext cx="5221328" cy="31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보조 지표</a:t>
            </a:r>
            <a:endParaRPr kumimoji="1"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조회 페이지에 접근한 고유 사용자 수 대비 필터를 사용한 고유 사용자 수</a:t>
            </a:r>
            <a:endParaRPr lang="ko-Kore-KR" altLang="ko-Kore-KR" sz="1200" kern="100" dirty="0">
              <a:solidFill>
                <a:srgbClr val="FF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개선을 통해 필터를 사용하지 않던 사용자가 필터를 선택하도록 유도할 수 있다면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사용자의 검색 경험을 향상시키는 유의미한 변화로 평가될 수 있다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필터를 사용한 사용자의 비율이 상승할 경우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필터 사용자의 지원서 </a:t>
            </a:r>
            <a:r>
              <a:rPr lang="ko-KR" altLang="ko-Kore-KR" sz="1200" kern="10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제출률이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증가하지 않더라도 지원서 제출로 이어지는 사용자가 늘어날 수 있으므로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필터 사용률은 중요한 보조 지표가 된다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채용 공고 페이지에 방문했으나 필터를 사용하지 않은 경우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대한 만족도가 낮거나 사용이 어렵다고 느껴 이탈할 확률이 크다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따라서 필터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UI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개선이 보조 지표인 필터 사용률을 높이고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이는 궁극적으로 지원서 제출 사용자 수를 증가시키는 데 기여할 수 있다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spcAft>
                <a:spcPts val="800"/>
              </a:spcAft>
            </a:pPr>
            <a:endParaRPr lang="ko-Kore-KR" altLang="ko-Kore-KR" sz="14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19618F-84D2-68B9-BCD0-429EAD356410}"/>
              </a:ext>
            </a:extLst>
          </p:cNvPr>
          <p:cNvSpPr txBox="1"/>
          <p:nvPr/>
        </p:nvSpPr>
        <p:spPr>
          <a:xfrm>
            <a:off x="295340" y="4222266"/>
            <a:ext cx="5087483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가드레일 지표</a:t>
            </a:r>
            <a:endParaRPr kumimoji="1"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ore-KR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사용자들의 한 달 평균 지원서 제출 수</a:t>
            </a:r>
            <a:r>
              <a:rPr lang="en-US" altLang="ko-Kore-KR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4.12</a:t>
            </a:r>
            <a:r>
              <a:rPr lang="ko-KR" altLang="ko-Kore-KR" sz="1200" kern="100" dirty="0">
                <a:solidFill>
                  <a:srgbClr val="FF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</a:t>
            </a:r>
            <a:endParaRPr lang="en-US" altLang="ko-KR" sz="1200" kern="100" dirty="0">
              <a:solidFill>
                <a:srgbClr val="FF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A/B 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테스트 진행 이후 결과를 보았을 때 사용자들의 한 달 평균 지원서 제출 수가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4</a:t>
            </a:r>
            <a:r>
              <a:rPr lang="ko-KR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 이하로 떨어지면 긍정적인 영향을 미치지 못했다고 판단할 수 있다</a:t>
            </a:r>
            <a:r>
              <a:rPr lang="en-US" altLang="ko-Kore-KR" sz="12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ore-KR" altLang="ko-Kore-KR" sz="1200" kern="1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285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B30C35B8-EE45-192E-7FEE-6316E3EE8A55}"/>
              </a:ext>
            </a:extLst>
          </p:cNvPr>
          <p:cNvSpPr>
            <a:spLocks/>
          </p:cNvSpPr>
          <p:nvPr/>
        </p:nvSpPr>
        <p:spPr>
          <a:xfrm>
            <a:off x="-11732458" y="665471"/>
            <a:ext cx="9804643" cy="8692796"/>
          </a:xfrm>
          <a:prstGeom prst="ellipse">
            <a:avLst/>
          </a:prstGeom>
          <a:solidFill>
            <a:srgbClr val="0095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0" y="152400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후속 과제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1B8846-1487-F16A-39B1-B0B4327C7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24" y="1019599"/>
            <a:ext cx="5209952" cy="54291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번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A437F02-DE6F-E6EA-CDCC-3FE11AA3F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181" y="1019599"/>
            <a:ext cx="9619438" cy="56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DDBE2A-D907-8C7D-B2FD-FD422EE5D8CD}"/>
              </a:ext>
            </a:extLst>
          </p:cNvPr>
          <p:cNvSpPr txBox="1"/>
          <p:nvPr/>
        </p:nvSpPr>
        <p:spPr>
          <a:xfrm>
            <a:off x="0" y="152400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후속 과제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8" name="그림 7" descr="텍스트, 번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6DF4777-24EB-C3FF-8E9C-432D93AD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81" y="1019599"/>
            <a:ext cx="9619438" cy="5686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B456AC-6A45-C392-E08D-FFF0766A14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3585" y="1019599"/>
            <a:ext cx="5209952" cy="54291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45D632-EB11-E046-AB80-F73804B417F0}"/>
              </a:ext>
            </a:extLst>
          </p:cNvPr>
          <p:cNvGrpSpPr/>
          <p:nvPr/>
        </p:nvGrpSpPr>
        <p:grpSpPr>
          <a:xfrm>
            <a:off x="639966" y="2555310"/>
            <a:ext cx="3341995" cy="2710203"/>
            <a:chOff x="639966" y="2555310"/>
            <a:chExt cx="3341995" cy="271020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351949C-ECEA-EC3B-F1BB-F67892235754}"/>
                </a:ext>
              </a:extLst>
            </p:cNvPr>
            <p:cNvGrpSpPr/>
            <p:nvPr/>
          </p:nvGrpSpPr>
          <p:grpSpPr>
            <a:xfrm>
              <a:off x="639966" y="3270080"/>
              <a:ext cx="2631050" cy="317840"/>
              <a:chOff x="720436" y="3342205"/>
              <a:chExt cx="2631050" cy="31784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36C380-1B78-0567-AAE8-5D1EBD5CE100}"/>
                  </a:ext>
                </a:extLst>
              </p:cNvPr>
              <p:cNvSpPr txBox="1"/>
              <p:nvPr/>
            </p:nvSpPr>
            <p:spPr>
              <a:xfrm>
                <a:off x="720436" y="3347236"/>
                <a:ext cx="1486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400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필터 순서 변경</a:t>
                </a:r>
              </a:p>
            </p:txBody>
          </p: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7AF9C7A-6290-9232-1A36-81B63E144A15}"/>
                  </a:ext>
                </a:extLst>
              </p:cNvPr>
              <p:cNvCxnSpPr/>
              <p:nvPr/>
            </p:nvCxnSpPr>
            <p:spPr>
              <a:xfrm flipH="1">
                <a:off x="2549236" y="3502347"/>
                <a:ext cx="802250" cy="0"/>
              </a:xfrm>
              <a:prstGeom prst="line">
                <a:avLst/>
              </a:prstGeom>
              <a:ln w="38100">
                <a:solidFill>
                  <a:srgbClr val="49A0A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7AF8A5B-7614-6F8B-E19D-E183A9EE0C51}"/>
                  </a:ext>
                </a:extLst>
              </p:cNvPr>
              <p:cNvSpPr/>
              <p:nvPr/>
            </p:nvSpPr>
            <p:spPr>
              <a:xfrm>
                <a:off x="2206947" y="3342205"/>
                <a:ext cx="342289" cy="317840"/>
              </a:xfrm>
              <a:prstGeom prst="ellipse">
                <a:avLst/>
              </a:prstGeom>
              <a:solidFill>
                <a:srgbClr val="49A0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1</a:t>
                </a:r>
                <a:endParaRPr kumimoji="1" lang="ko-Kore-KR" altLang="en-US" b="1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168827-D2D4-8D19-71BA-4E8DFAE04D83}"/>
                </a:ext>
              </a:extLst>
            </p:cNvPr>
            <p:cNvSpPr/>
            <p:nvPr/>
          </p:nvSpPr>
          <p:spPr>
            <a:xfrm>
              <a:off x="3244648" y="2555310"/>
              <a:ext cx="737313" cy="2710203"/>
            </a:xfrm>
            <a:prstGeom prst="rect">
              <a:avLst/>
            </a:prstGeom>
            <a:noFill/>
            <a:ln w="44450">
              <a:solidFill>
                <a:srgbClr val="4090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AE07E0-A80F-DCF4-CAFE-F7A1DF21326D}"/>
              </a:ext>
            </a:extLst>
          </p:cNvPr>
          <p:cNvGrpSpPr/>
          <p:nvPr/>
        </p:nvGrpSpPr>
        <p:grpSpPr>
          <a:xfrm>
            <a:off x="4083485" y="2555310"/>
            <a:ext cx="7355480" cy="594693"/>
            <a:chOff x="4083485" y="2555310"/>
            <a:chExt cx="7355480" cy="594693"/>
          </a:xfrm>
        </p:grpSpPr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9394506-255C-D3F0-AC52-166E03CC933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479" y="2860955"/>
              <a:ext cx="716686" cy="0"/>
            </a:xfrm>
            <a:prstGeom prst="line">
              <a:avLst/>
            </a:prstGeom>
            <a:ln w="38100">
              <a:solidFill>
                <a:srgbClr val="49A0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226F10-3995-0916-F4A2-8A5EFBEE1AA2}"/>
                </a:ext>
              </a:extLst>
            </p:cNvPr>
            <p:cNvSpPr/>
            <p:nvPr/>
          </p:nvSpPr>
          <p:spPr>
            <a:xfrm>
              <a:off x="9610165" y="2702035"/>
              <a:ext cx="342289" cy="317840"/>
            </a:xfrm>
            <a:prstGeom prst="ellipse">
              <a:avLst/>
            </a:prstGeom>
            <a:solidFill>
              <a:srgbClr val="49A0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2</a:t>
              </a:r>
              <a:endParaRPr kumimoji="1" lang="ko-Kore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9A435F-B728-67D3-4BBE-86D6CC3CEAF5}"/>
                </a:ext>
              </a:extLst>
            </p:cNvPr>
            <p:cNvSpPr txBox="1"/>
            <p:nvPr/>
          </p:nvSpPr>
          <p:spPr>
            <a:xfrm>
              <a:off x="9952454" y="2707066"/>
              <a:ext cx="1486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세부 분류 변경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B35694E-D652-7F71-87C7-02C04108F73B}"/>
                </a:ext>
              </a:extLst>
            </p:cNvPr>
            <p:cNvSpPr/>
            <p:nvPr/>
          </p:nvSpPr>
          <p:spPr>
            <a:xfrm>
              <a:off x="4083485" y="2555310"/>
              <a:ext cx="4809994" cy="594693"/>
            </a:xfrm>
            <a:prstGeom prst="rect">
              <a:avLst/>
            </a:prstGeom>
            <a:noFill/>
            <a:ln w="44450">
              <a:solidFill>
                <a:srgbClr val="4090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204F7B-7899-4E75-6567-D5B7977AABA0}"/>
              </a:ext>
            </a:extLst>
          </p:cNvPr>
          <p:cNvGrpSpPr/>
          <p:nvPr/>
        </p:nvGrpSpPr>
        <p:grpSpPr>
          <a:xfrm>
            <a:off x="4940134" y="5800831"/>
            <a:ext cx="6498831" cy="327903"/>
            <a:chOff x="4940134" y="5800831"/>
            <a:chExt cx="6498831" cy="3279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10FB370-F7FC-8133-B191-6890B390876A}"/>
                </a:ext>
              </a:extLst>
            </p:cNvPr>
            <p:cNvGrpSpPr/>
            <p:nvPr/>
          </p:nvGrpSpPr>
          <p:grpSpPr>
            <a:xfrm>
              <a:off x="6096000" y="5800831"/>
              <a:ext cx="5342965" cy="327903"/>
              <a:chOff x="6096000" y="5800831"/>
              <a:chExt cx="5342965" cy="327903"/>
            </a:xfrm>
          </p:grpSpPr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57803583-208F-FB18-2AEE-B5123CB57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968592"/>
                <a:ext cx="3514165" cy="0"/>
              </a:xfrm>
              <a:prstGeom prst="line">
                <a:avLst/>
              </a:prstGeom>
              <a:ln w="38100">
                <a:solidFill>
                  <a:srgbClr val="49A0A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88AB101-165F-0EC8-F094-1AF19FA6B905}"/>
                  </a:ext>
                </a:extLst>
              </p:cNvPr>
              <p:cNvSpPr/>
              <p:nvPr/>
            </p:nvSpPr>
            <p:spPr>
              <a:xfrm>
                <a:off x="9610165" y="5810894"/>
                <a:ext cx="342289" cy="317840"/>
              </a:xfrm>
              <a:prstGeom prst="ellipse">
                <a:avLst/>
              </a:prstGeom>
              <a:solidFill>
                <a:srgbClr val="49A0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3</a:t>
                </a:r>
                <a:endParaRPr kumimoji="1" lang="ko-Kore-KR" altLang="en-US" b="1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32DAE8-5B40-45EB-C242-6E35B4F7A6AC}"/>
                  </a:ext>
                </a:extLst>
              </p:cNvPr>
              <p:cNvSpPr txBox="1"/>
              <p:nvPr/>
            </p:nvSpPr>
            <p:spPr>
              <a:xfrm>
                <a:off x="9952454" y="5800831"/>
                <a:ext cx="14865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sz="1400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필터 위치 변경</a:t>
                </a: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E48BE33-61DB-B2A8-8C65-38788EC543F6}"/>
                </a:ext>
              </a:extLst>
            </p:cNvPr>
            <p:cNvSpPr/>
            <p:nvPr/>
          </p:nvSpPr>
          <p:spPr>
            <a:xfrm>
              <a:off x="4940134" y="5810894"/>
              <a:ext cx="1156003" cy="297346"/>
            </a:xfrm>
            <a:prstGeom prst="rect">
              <a:avLst/>
            </a:prstGeom>
            <a:noFill/>
            <a:ln w="44450">
              <a:solidFill>
                <a:srgbClr val="4090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428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C2AB83"/>
            </a:gs>
            <a:gs pos="7000">
              <a:srgbClr val="ECD19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람, 의류, 벽, 인간의 얼굴이(가) 표시된 사진&#10;&#10;자동 생성된 설명">
            <a:extLst>
              <a:ext uri="{FF2B5EF4-FFF2-40B4-BE49-F238E27FC236}">
                <a16:creationId xmlns:a16="http://schemas.microsoft.com/office/drawing/2014/main" id="{879FC98A-005D-A11B-44C7-F6BB8807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61" y="12496"/>
            <a:ext cx="9126277" cy="6833008"/>
          </a:xfrm>
          <a:prstGeom prst="rect">
            <a:avLst/>
          </a:prstGeom>
        </p:spPr>
      </p:pic>
      <p:sp>
        <p:nvSpPr>
          <p:cNvPr id="9" name="타원형 설명선[O] 8">
            <a:extLst>
              <a:ext uri="{FF2B5EF4-FFF2-40B4-BE49-F238E27FC236}">
                <a16:creationId xmlns:a16="http://schemas.microsoft.com/office/drawing/2014/main" id="{0A817258-3F95-ABB1-D482-5BB7D105FE71}"/>
              </a:ext>
            </a:extLst>
          </p:cNvPr>
          <p:cNvSpPr/>
          <p:nvPr/>
        </p:nvSpPr>
        <p:spPr>
          <a:xfrm>
            <a:off x="3561871" y="0"/>
            <a:ext cx="5755749" cy="1503788"/>
          </a:xfrm>
          <a:prstGeom prst="wedgeEllipseCallout">
            <a:avLst>
              <a:gd name="adj1" fmla="val -39133"/>
              <a:gd name="adj2" fmla="val 7250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05CD1-EC4C-65C7-315F-63A3F1073556}"/>
              </a:ext>
            </a:extLst>
          </p:cNvPr>
          <p:cNvSpPr txBox="1"/>
          <p:nvPr/>
        </p:nvSpPr>
        <p:spPr>
          <a:xfrm>
            <a:off x="4074288" y="0"/>
            <a:ext cx="4807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감사합니다</a:t>
            </a:r>
            <a:r>
              <a:rPr kumimoji="1" lang="en-US" altLang="ko-Kore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.</a:t>
            </a:r>
            <a:endParaRPr kumimoji="1" lang="ko-Kore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50D3-86E1-436A-31AE-F24275B7B85B}"/>
              </a:ext>
            </a:extLst>
          </p:cNvPr>
          <p:cNvSpPr txBox="1"/>
          <p:nvPr/>
        </p:nvSpPr>
        <p:spPr>
          <a:xfrm>
            <a:off x="4036179" y="-10528"/>
            <a:ext cx="4807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KoreanGD17R" panose="02020600000000000000" pitchFamily="18" charset="-127"/>
                <a:ea typeface="KoreanGD17R" panose="02020600000000000000" pitchFamily="18" charset="-127"/>
              </a:rPr>
              <a:t>Q&amp;A</a:t>
            </a:r>
            <a:endParaRPr kumimoji="1" lang="ko-Kore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KoreanGD17R" panose="02020600000000000000" pitchFamily="18" charset="-127"/>
              <a:ea typeface="KoreanGD17R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5" grpId="1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07B8BFC-E969-F11F-317E-9BDA19E446B9}"/>
              </a:ext>
            </a:extLst>
          </p:cNvPr>
          <p:cNvSpPr>
            <a:spLocks/>
          </p:cNvSpPr>
          <p:nvPr/>
        </p:nvSpPr>
        <p:spPr>
          <a:xfrm>
            <a:off x="4651258" y="2104794"/>
            <a:ext cx="4044290" cy="4194048"/>
          </a:xfrm>
          <a:prstGeom prst="roundRect">
            <a:avLst/>
          </a:prstGeom>
          <a:solidFill>
            <a:srgbClr val="3097A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83435A-D17F-7A3A-DB99-B12F10F50935}"/>
              </a:ext>
            </a:extLst>
          </p:cNvPr>
          <p:cNvSpPr/>
          <p:nvPr/>
        </p:nvSpPr>
        <p:spPr>
          <a:xfrm>
            <a:off x="2435563" y="-1443721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1B4A6-E975-A44F-B7A1-7AF489FA591E}"/>
              </a:ext>
            </a:extLst>
          </p:cNvPr>
          <p:cNvGrpSpPr/>
          <p:nvPr/>
        </p:nvGrpSpPr>
        <p:grpSpPr>
          <a:xfrm>
            <a:off x="3503050" y="1675235"/>
            <a:ext cx="5975036" cy="3714790"/>
            <a:chOff x="1322428" y="2097303"/>
            <a:chExt cx="5975036" cy="3714790"/>
          </a:xfrm>
        </p:grpSpPr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C6503726-E7D3-E7E0-7A89-833A4DBDD1CC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4769111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F4967503-E761-6518-0A79-DEB7508F6507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4039796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6AA4090-C7EB-322F-4522-CA518830A412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3328596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E78E44B5-BA9B-764E-192E-AEAFE3A41B38}"/>
                </a:ext>
              </a:extLst>
            </p:cNvPr>
            <p:cNvCxnSpPr>
              <a:cxnSpLocks/>
            </p:cNvCxnSpPr>
            <p:nvPr/>
          </p:nvCxnSpPr>
          <p:spPr>
            <a:xfrm>
              <a:off x="1460858" y="2608929"/>
              <a:ext cx="5757333" cy="0"/>
            </a:xfrm>
            <a:prstGeom prst="line">
              <a:avLst/>
            </a:prstGeom>
            <a:ln w="12700">
              <a:solidFill>
                <a:schemeClr val="bg1">
                  <a:alpha val="4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1F0CD7D-5E91-61A5-FC05-92AECB35B76E}"/>
                </a:ext>
              </a:extLst>
            </p:cNvPr>
            <p:cNvGrpSpPr/>
            <p:nvPr/>
          </p:nvGrpSpPr>
          <p:grpSpPr>
            <a:xfrm>
              <a:off x="1322428" y="2402910"/>
              <a:ext cx="5975036" cy="3409183"/>
              <a:chOff x="1322428" y="2402910"/>
              <a:chExt cx="5975036" cy="3409183"/>
            </a:xfrm>
          </p:grpSpPr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FD1E6F16-8C66-D27E-F5FA-65ECDA8D2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0858" y="5461239"/>
                <a:ext cx="575733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57B7B5D-D74B-C449-6247-59C21BA165E7}"/>
                  </a:ext>
                </a:extLst>
              </p:cNvPr>
              <p:cNvSpPr txBox="1"/>
              <p:nvPr/>
            </p:nvSpPr>
            <p:spPr>
              <a:xfrm>
                <a:off x="1502486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1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B6CD797-88FA-7C11-C38E-6DB65C1F3EC2}"/>
                  </a:ext>
                </a:extLst>
              </p:cNvPr>
              <p:cNvSpPr txBox="1"/>
              <p:nvPr/>
            </p:nvSpPr>
            <p:spPr>
              <a:xfrm>
                <a:off x="2222153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002EAD-E9A6-BA65-450D-F0C2C82AD956}"/>
                  </a:ext>
                </a:extLst>
              </p:cNvPr>
              <p:cNvSpPr txBox="1"/>
              <p:nvPr/>
            </p:nvSpPr>
            <p:spPr>
              <a:xfrm>
                <a:off x="2941820" y="5596649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18C24FB-2339-F817-8507-F9CBE3927E22}"/>
                  </a:ext>
                </a:extLst>
              </p:cNvPr>
              <p:cNvSpPr txBox="1"/>
              <p:nvPr/>
            </p:nvSpPr>
            <p:spPr>
              <a:xfrm>
                <a:off x="4376902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1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31D0B22-C174-05A9-A20B-0C204BBC47AB}"/>
                  </a:ext>
                </a:extLst>
              </p:cNvPr>
              <p:cNvSpPr txBox="1"/>
              <p:nvPr/>
            </p:nvSpPr>
            <p:spPr>
              <a:xfrm>
                <a:off x="3657235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4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18EBC3B-31E4-7EFA-7BFD-F06A6BD205D8}"/>
                  </a:ext>
                </a:extLst>
              </p:cNvPr>
              <p:cNvSpPr txBox="1"/>
              <p:nvPr/>
            </p:nvSpPr>
            <p:spPr>
              <a:xfrm>
                <a:off x="5096569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2A45D62-3394-113F-E340-8384FFBBB941}"/>
                  </a:ext>
                </a:extLst>
              </p:cNvPr>
              <p:cNvSpPr txBox="1"/>
              <p:nvPr/>
            </p:nvSpPr>
            <p:spPr>
              <a:xfrm>
                <a:off x="5811319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D838C66-10A5-E384-1F1E-411849C20C3D}"/>
                  </a:ext>
                </a:extLst>
              </p:cNvPr>
              <p:cNvSpPr txBox="1"/>
              <p:nvPr/>
            </p:nvSpPr>
            <p:spPr>
              <a:xfrm>
                <a:off x="6534054" y="5593321"/>
                <a:ext cx="76341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800" dirty="0">
                    <a:solidFill>
                      <a:schemeClr val="bg1"/>
                    </a:solidFill>
                  </a:rPr>
                  <a:t>2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023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 </a:t>
                </a:r>
                <a:r>
                  <a:rPr kumimoji="1" lang="en-US" altLang="ko-KR" sz="800" dirty="0">
                    <a:solidFill>
                      <a:schemeClr val="bg1"/>
                    </a:solidFill>
                  </a:rPr>
                  <a:t>4</a:t>
                </a:r>
                <a:r>
                  <a:rPr kumimoji="1" lang="ko-KR" altLang="en-US" sz="800" dirty="0">
                    <a:solidFill>
                      <a:schemeClr val="bg1"/>
                    </a:solidFill>
                  </a:rPr>
                  <a:t>분기</a:t>
                </a:r>
                <a:endParaRPr kumimoji="1" lang="ko-Kore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3BF7FDA-D552-BDBF-0638-A14321362CBF}"/>
                  </a:ext>
                </a:extLst>
              </p:cNvPr>
              <p:cNvSpPr txBox="1"/>
              <p:nvPr/>
            </p:nvSpPr>
            <p:spPr>
              <a:xfrm>
                <a:off x="1322428" y="5245795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208330-362C-AD95-E663-DA92F078D5A9}"/>
                  </a:ext>
                </a:extLst>
              </p:cNvPr>
              <p:cNvSpPr txBox="1"/>
              <p:nvPr/>
            </p:nvSpPr>
            <p:spPr>
              <a:xfrm>
                <a:off x="1322966" y="4535552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2000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E146C42-F924-FAFA-BBAE-64B022DFAC04}"/>
                  </a:ext>
                </a:extLst>
              </p:cNvPr>
              <p:cNvSpPr txBox="1"/>
              <p:nvPr/>
            </p:nvSpPr>
            <p:spPr>
              <a:xfrm>
                <a:off x="1322428" y="3820436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4000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BD47A67-CAC5-4422-8E9B-7E7E64B5BE59}"/>
                  </a:ext>
                </a:extLst>
              </p:cNvPr>
              <p:cNvSpPr txBox="1"/>
              <p:nvPr/>
            </p:nvSpPr>
            <p:spPr>
              <a:xfrm>
                <a:off x="1327900" y="3111673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6000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082509F-E71B-D90B-B2B0-47CBDA22E450}"/>
                  </a:ext>
                </a:extLst>
              </p:cNvPr>
              <p:cNvSpPr txBox="1"/>
              <p:nvPr/>
            </p:nvSpPr>
            <p:spPr>
              <a:xfrm>
                <a:off x="1333372" y="2402910"/>
                <a:ext cx="4730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chemeClr val="bg1"/>
                    </a:solidFill>
                  </a:rPr>
                  <a:t>8000</a:t>
                </a:r>
                <a:endParaRPr kumimoji="1" lang="ko-Kore-KR" altLang="en-US" sz="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161B1D9-C68F-C28F-4E1B-CC4BC302279A}"/>
                </a:ext>
              </a:extLst>
            </p:cNvPr>
            <p:cNvSpPr txBox="1"/>
            <p:nvPr/>
          </p:nvSpPr>
          <p:spPr>
            <a:xfrm>
              <a:off x="3079967" y="2097303"/>
              <a:ext cx="2519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분기별 채용 공고 수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BB1E80D-8E5F-E44B-9290-4570D2A346D4}"/>
              </a:ext>
            </a:extLst>
          </p:cNvPr>
          <p:cNvGrpSpPr/>
          <p:nvPr/>
        </p:nvGrpSpPr>
        <p:grpSpPr>
          <a:xfrm>
            <a:off x="3690420" y="2224122"/>
            <a:ext cx="5600296" cy="2536961"/>
            <a:chOff x="1602700" y="2646190"/>
            <a:chExt cx="5600296" cy="2536961"/>
          </a:xfrm>
        </p:grpSpPr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3F4D420E-5B8F-BFF0-CB06-4A53F0F51828}"/>
                </a:ext>
              </a:extLst>
            </p:cNvPr>
            <p:cNvSpPr/>
            <p:nvPr/>
          </p:nvSpPr>
          <p:spPr>
            <a:xfrm>
              <a:off x="1926975" y="2945782"/>
              <a:ext cx="5016896" cy="2163862"/>
            </a:xfrm>
            <a:custGeom>
              <a:avLst/>
              <a:gdLst>
                <a:gd name="connsiteX0" fmla="*/ 0 w 5047488"/>
                <a:gd name="connsiteY0" fmla="*/ 0 h 2651760"/>
                <a:gd name="connsiteX1" fmla="*/ 731520 w 5047488"/>
                <a:gd name="connsiteY1" fmla="*/ 402336 h 2651760"/>
                <a:gd name="connsiteX2" fmla="*/ 1426464 w 5047488"/>
                <a:gd name="connsiteY2" fmla="*/ 804672 h 2651760"/>
                <a:gd name="connsiteX3" fmla="*/ 2157984 w 5047488"/>
                <a:gd name="connsiteY3" fmla="*/ 1335024 h 2651760"/>
                <a:gd name="connsiteX4" fmla="*/ 2889504 w 5047488"/>
                <a:gd name="connsiteY4" fmla="*/ 950976 h 2651760"/>
                <a:gd name="connsiteX5" fmla="*/ 3584448 w 5047488"/>
                <a:gd name="connsiteY5" fmla="*/ 1207008 h 2651760"/>
                <a:gd name="connsiteX6" fmla="*/ 4315968 w 5047488"/>
                <a:gd name="connsiteY6" fmla="*/ 2340864 h 2651760"/>
                <a:gd name="connsiteX7" fmla="*/ 5047488 w 5047488"/>
                <a:gd name="connsiteY7" fmla="*/ 2651760 h 2651760"/>
                <a:gd name="connsiteX0" fmla="*/ 0 w 5040311"/>
                <a:gd name="connsiteY0" fmla="*/ 61151 h 2249424"/>
                <a:gd name="connsiteX1" fmla="*/ 724343 w 5040311"/>
                <a:gd name="connsiteY1" fmla="*/ 0 h 2249424"/>
                <a:gd name="connsiteX2" fmla="*/ 1419287 w 5040311"/>
                <a:gd name="connsiteY2" fmla="*/ 402336 h 2249424"/>
                <a:gd name="connsiteX3" fmla="*/ 2150807 w 5040311"/>
                <a:gd name="connsiteY3" fmla="*/ 932688 h 2249424"/>
                <a:gd name="connsiteX4" fmla="*/ 2882327 w 5040311"/>
                <a:gd name="connsiteY4" fmla="*/ 548640 h 2249424"/>
                <a:gd name="connsiteX5" fmla="*/ 3577271 w 5040311"/>
                <a:gd name="connsiteY5" fmla="*/ 804672 h 2249424"/>
                <a:gd name="connsiteX6" fmla="*/ 4308791 w 5040311"/>
                <a:gd name="connsiteY6" fmla="*/ 1938528 h 2249424"/>
                <a:gd name="connsiteX7" fmla="*/ 5040311 w 5040311"/>
                <a:gd name="connsiteY7" fmla="*/ 2249424 h 2249424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50807 w 5040311"/>
                <a:gd name="connsiteY3" fmla="*/ 947639 h 2264375"/>
                <a:gd name="connsiteX4" fmla="*/ 2882327 w 5040311"/>
                <a:gd name="connsiteY4" fmla="*/ 563591 h 2264375"/>
                <a:gd name="connsiteX5" fmla="*/ 3577271 w 5040311"/>
                <a:gd name="connsiteY5" fmla="*/ 819623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2327 w 5040311"/>
                <a:gd name="connsiteY4" fmla="*/ 563591 h 2264375"/>
                <a:gd name="connsiteX5" fmla="*/ 3577271 w 5040311"/>
                <a:gd name="connsiteY5" fmla="*/ 819623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9504 w 5040311"/>
                <a:gd name="connsiteY4" fmla="*/ 1004650 h 2264375"/>
                <a:gd name="connsiteX5" fmla="*/ 3577271 w 5040311"/>
                <a:gd name="connsiteY5" fmla="*/ 819623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9504 w 5040311"/>
                <a:gd name="connsiteY4" fmla="*/ 1004650 h 2264375"/>
                <a:gd name="connsiteX5" fmla="*/ 3591625 w 5040311"/>
                <a:gd name="connsiteY5" fmla="*/ 1993290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9504 w 5040311"/>
                <a:gd name="connsiteY4" fmla="*/ 1004650 h 2264375"/>
                <a:gd name="connsiteX5" fmla="*/ 3584449 w 5040311"/>
                <a:gd name="connsiteY5" fmla="*/ 1911059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9504 w 5040311"/>
                <a:gd name="connsiteY4" fmla="*/ 1004650 h 2264375"/>
                <a:gd name="connsiteX5" fmla="*/ 3584449 w 5040311"/>
                <a:gd name="connsiteY5" fmla="*/ 1970863 h 2264375"/>
                <a:gd name="connsiteX6" fmla="*/ 4308791 w 5040311"/>
                <a:gd name="connsiteY6" fmla="*/ 1953479 h 2264375"/>
                <a:gd name="connsiteX7" fmla="*/ 5040311 w 5040311"/>
                <a:gd name="connsiteY7" fmla="*/ 2264375 h 2264375"/>
                <a:gd name="connsiteX0" fmla="*/ 0 w 5040311"/>
                <a:gd name="connsiteY0" fmla="*/ 76102 h 2264375"/>
                <a:gd name="connsiteX1" fmla="*/ 674104 w 5040311"/>
                <a:gd name="connsiteY1" fmla="*/ 0 h 2264375"/>
                <a:gd name="connsiteX2" fmla="*/ 1419287 w 5040311"/>
                <a:gd name="connsiteY2" fmla="*/ 417287 h 2264375"/>
                <a:gd name="connsiteX3" fmla="*/ 2143629 w 5040311"/>
                <a:gd name="connsiteY3" fmla="*/ 1396174 h 2264375"/>
                <a:gd name="connsiteX4" fmla="*/ 2889504 w 5040311"/>
                <a:gd name="connsiteY4" fmla="*/ 1004650 h 2264375"/>
                <a:gd name="connsiteX5" fmla="*/ 3584449 w 5040311"/>
                <a:gd name="connsiteY5" fmla="*/ 1970863 h 2264375"/>
                <a:gd name="connsiteX6" fmla="*/ 4308792 w 5040311"/>
                <a:gd name="connsiteY6" fmla="*/ 2132893 h 2264375"/>
                <a:gd name="connsiteX7" fmla="*/ 5040311 w 5040311"/>
                <a:gd name="connsiteY7" fmla="*/ 2264375 h 226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311" h="2264375">
                  <a:moveTo>
                    <a:pt x="0" y="76102"/>
                  </a:moveTo>
                  <a:lnTo>
                    <a:pt x="674104" y="0"/>
                  </a:lnTo>
                  <a:lnTo>
                    <a:pt x="1419287" y="417287"/>
                  </a:lnTo>
                  <a:lnTo>
                    <a:pt x="2143629" y="1396174"/>
                  </a:lnTo>
                  <a:lnTo>
                    <a:pt x="2889504" y="1004650"/>
                  </a:lnTo>
                  <a:lnTo>
                    <a:pt x="3584449" y="1970863"/>
                  </a:lnTo>
                  <a:lnTo>
                    <a:pt x="4308792" y="2132893"/>
                  </a:lnTo>
                  <a:lnTo>
                    <a:pt x="5040311" y="2264375"/>
                  </a:lnTo>
                </a:path>
              </a:pathLst>
            </a:cu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2739B84-7BCE-08C7-65DB-0D82892331EE}"/>
                </a:ext>
              </a:extLst>
            </p:cNvPr>
            <p:cNvSpPr/>
            <p:nvPr/>
          </p:nvSpPr>
          <p:spPr>
            <a:xfrm>
              <a:off x="1848552" y="2931331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DBE60B9-A69D-FF32-AADA-75E5945ADD8D}"/>
                </a:ext>
              </a:extLst>
            </p:cNvPr>
            <p:cNvSpPr/>
            <p:nvPr/>
          </p:nvSpPr>
          <p:spPr>
            <a:xfrm>
              <a:off x="2522672" y="2863592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2A1CBEE-E533-BFDB-C3E8-19D537AC6C8A}"/>
                </a:ext>
              </a:extLst>
            </p:cNvPr>
            <p:cNvSpPr/>
            <p:nvPr/>
          </p:nvSpPr>
          <p:spPr>
            <a:xfrm>
              <a:off x="3248712" y="3254010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3AE9F2E-F054-A569-9C28-777015195396}"/>
                </a:ext>
              </a:extLst>
            </p:cNvPr>
            <p:cNvSpPr/>
            <p:nvPr/>
          </p:nvSpPr>
          <p:spPr>
            <a:xfrm>
              <a:off x="3978177" y="4178636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C7D40FE-CD51-7FF9-129F-C9F70A1E2CDE}"/>
                </a:ext>
              </a:extLst>
            </p:cNvPr>
            <p:cNvSpPr/>
            <p:nvPr/>
          </p:nvSpPr>
          <p:spPr>
            <a:xfrm>
              <a:off x="4721341" y="3840178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18331DD-051C-128F-F565-1A2C1AABD789}"/>
                </a:ext>
              </a:extLst>
            </p:cNvPr>
            <p:cNvSpPr/>
            <p:nvPr/>
          </p:nvSpPr>
          <p:spPr>
            <a:xfrm>
              <a:off x="5409709" y="4726270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E75D039-8926-4D8D-63FC-A24B8D0DB6FF}"/>
                </a:ext>
              </a:extLst>
            </p:cNvPr>
            <p:cNvSpPr/>
            <p:nvPr/>
          </p:nvSpPr>
          <p:spPr>
            <a:xfrm>
              <a:off x="6142598" y="4896233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3815DC70-E9B8-5E78-87DE-1D1FDD61E2A9}"/>
                </a:ext>
              </a:extLst>
            </p:cNvPr>
            <p:cNvSpPr/>
            <p:nvPr/>
          </p:nvSpPr>
          <p:spPr>
            <a:xfrm>
              <a:off x="6841241" y="5026450"/>
              <a:ext cx="156701" cy="156701"/>
            </a:xfrm>
            <a:prstGeom prst="ellipse">
              <a:avLst/>
            </a:prstGeom>
            <a:solidFill>
              <a:srgbClr val="0295B6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000E39-6E40-8838-7E95-3380ECFCE11C}"/>
                </a:ext>
              </a:extLst>
            </p:cNvPr>
            <p:cNvSpPr txBox="1"/>
            <p:nvPr/>
          </p:nvSpPr>
          <p:spPr>
            <a:xfrm>
              <a:off x="1602700" y="2714485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6,922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EFB9B1-0CDB-F7BF-E820-B62B86A8E61C}"/>
                </a:ext>
              </a:extLst>
            </p:cNvPr>
            <p:cNvSpPr txBox="1"/>
            <p:nvPr/>
          </p:nvSpPr>
          <p:spPr>
            <a:xfrm>
              <a:off x="2313785" y="2646190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7,177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CDA0B8-0EDD-5C1D-3122-606F0A8D4CDA}"/>
                </a:ext>
              </a:extLst>
            </p:cNvPr>
            <p:cNvSpPr txBox="1"/>
            <p:nvPr/>
          </p:nvSpPr>
          <p:spPr>
            <a:xfrm>
              <a:off x="3036288" y="3038038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6,013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A43F47-40E5-97CD-E664-B35200499702}"/>
                </a:ext>
              </a:extLst>
            </p:cNvPr>
            <p:cNvSpPr txBox="1"/>
            <p:nvPr/>
          </p:nvSpPr>
          <p:spPr>
            <a:xfrm>
              <a:off x="3818866" y="3934707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3,432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EC66B8-A726-9806-33EB-EC3177143580}"/>
                </a:ext>
              </a:extLst>
            </p:cNvPr>
            <p:cNvSpPr txBox="1"/>
            <p:nvPr/>
          </p:nvSpPr>
          <p:spPr>
            <a:xfrm>
              <a:off x="4512454" y="3602038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4,304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B7CE07-2B00-6977-6FFC-7B7B2DE0E643}"/>
                </a:ext>
              </a:extLst>
            </p:cNvPr>
            <p:cNvSpPr txBox="1"/>
            <p:nvPr/>
          </p:nvSpPr>
          <p:spPr>
            <a:xfrm>
              <a:off x="5279173" y="4498029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1,981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ACAE76-FF68-0EB6-81D2-660D6BFED62D}"/>
                </a:ext>
              </a:extLst>
            </p:cNvPr>
            <p:cNvSpPr txBox="1"/>
            <p:nvPr/>
          </p:nvSpPr>
          <p:spPr>
            <a:xfrm>
              <a:off x="5933711" y="4680789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1,731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2A82AD-D327-C96A-FC0C-F3F288969937}"/>
                </a:ext>
              </a:extLst>
            </p:cNvPr>
            <p:cNvSpPr txBox="1"/>
            <p:nvPr/>
          </p:nvSpPr>
          <p:spPr>
            <a:xfrm>
              <a:off x="6628522" y="4807188"/>
              <a:ext cx="574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chemeClr val="bg1"/>
                  </a:solidFill>
                </a:rPr>
                <a:t>1,117</a:t>
              </a:r>
              <a:endParaRPr kumimoji="1" lang="ko-Kore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4F28B91-16DC-3CD3-7A27-BA4B6FB6A236}"/>
              </a:ext>
            </a:extLst>
          </p:cNvPr>
          <p:cNvSpPr txBox="1"/>
          <p:nvPr/>
        </p:nvSpPr>
        <p:spPr>
          <a:xfrm>
            <a:off x="162508" y="314056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배경</a:t>
            </a:r>
            <a:endParaRPr kumimoji="1" lang="ko-Kore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356C19-AFA5-F847-8F8E-2FD9427F9D75}"/>
              </a:ext>
            </a:extLst>
          </p:cNvPr>
          <p:cNvSpPr txBox="1"/>
          <p:nvPr/>
        </p:nvSpPr>
        <p:spPr>
          <a:xfrm>
            <a:off x="402085" y="-988592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목적</a:t>
            </a:r>
            <a:endParaRPr kumimoji="1" lang="ko-Kore-KR" altLang="en-US" sz="4000" b="1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8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사무용품, 펜, 친필, 사무 기기이(가) 표시된 사진&#10;&#10;자동 생성된 설명">
            <a:extLst>
              <a:ext uri="{FF2B5EF4-FFF2-40B4-BE49-F238E27FC236}">
                <a16:creationId xmlns:a16="http://schemas.microsoft.com/office/drawing/2014/main" id="{AF0671AA-891A-068C-0C08-F2179DDD22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EEF1FD"/>
          </a:solidFill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9A477E37-BAEE-4A3D-A9A0-DCF6E3419E50}"/>
              </a:ext>
            </a:extLst>
          </p:cNvPr>
          <p:cNvSpPr/>
          <p:nvPr/>
        </p:nvSpPr>
        <p:spPr>
          <a:xfrm>
            <a:off x="-4205177" y="-8662013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E820697-04EB-E8B4-9B7E-EFD62C02B2D1}"/>
              </a:ext>
            </a:extLst>
          </p:cNvPr>
          <p:cNvSpPr>
            <a:spLocks/>
          </p:cNvSpPr>
          <p:nvPr/>
        </p:nvSpPr>
        <p:spPr>
          <a:xfrm>
            <a:off x="-169682" y="-282804"/>
            <a:ext cx="12575356" cy="7371761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tx1">
                  <a:lumMod val="85000"/>
                  <a:lumOff val="15000"/>
                  <a:alpha val="90000"/>
                </a:schemeClr>
              </a:gs>
              <a:gs pos="100000">
                <a:schemeClr val="tx1">
                  <a:lumMod val="75000"/>
                  <a:lumOff val="25000"/>
                  <a:alpha val="81046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래픽 4" descr="좋은 아이디어 윤곽선">
            <a:extLst>
              <a:ext uri="{FF2B5EF4-FFF2-40B4-BE49-F238E27FC236}">
                <a16:creationId xmlns:a16="http://schemas.microsoft.com/office/drawing/2014/main" id="{59A35756-FBC3-CE26-5993-996FFCBC6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7139" y="3703473"/>
            <a:ext cx="914400" cy="914400"/>
          </a:xfrm>
          <a:prstGeom prst="rect">
            <a:avLst/>
          </a:prstGeom>
        </p:spPr>
      </p:pic>
      <p:pic>
        <p:nvPicPr>
          <p:cNvPr id="7" name="그래픽 6" descr="돋보기 단색으로 채워진">
            <a:extLst>
              <a:ext uri="{FF2B5EF4-FFF2-40B4-BE49-F238E27FC236}">
                <a16:creationId xmlns:a16="http://schemas.microsoft.com/office/drawing/2014/main" id="{7BAB99AE-B550-299C-9BAD-7065DE8D3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7139" y="226679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D70AD2-9A59-F89B-5794-99DD256F5756}"/>
              </a:ext>
            </a:extLst>
          </p:cNvPr>
          <p:cNvSpPr txBox="1">
            <a:spLocks/>
          </p:cNvSpPr>
          <p:nvPr/>
        </p:nvSpPr>
        <p:spPr>
          <a:xfrm>
            <a:off x="3738630" y="2401981"/>
            <a:ext cx="4882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활성</a:t>
            </a:r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사용자 수가 </a:t>
            </a:r>
            <a:r>
              <a:rPr kumimoji="1"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지속적으로 감소</a:t>
            </a:r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하며 사용자 이탈이 발생하고 있음을 인지함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DEFE7-6D1A-4F5B-B9AD-1F02E331AE33}"/>
              </a:ext>
            </a:extLst>
          </p:cNvPr>
          <p:cNvSpPr txBox="1">
            <a:spLocks/>
          </p:cNvSpPr>
          <p:nvPr/>
        </p:nvSpPr>
        <p:spPr>
          <a:xfrm>
            <a:off x="3738630" y="3779515"/>
            <a:ext cx="6010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사용자가</a:t>
            </a:r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서비스에서 </a:t>
            </a:r>
            <a:r>
              <a:rPr kumimoji="1"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이탈하는 주요 지점을 파악</a:t>
            </a:r>
            <a:r>
              <a:rPr kumimoji="1" lang="ko-KR" altLang="en-US" sz="2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하고 인사이트를 기반으로 실행 가능한 개선 방안 도출</a:t>
            </a:r>
            <a:endParaRPr kumimoji="1" lang="ko-Kore-KR" altLang="en-US" sz="20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AD984-B2E8-694A-DB25-D812B633833B}"/>
              </a:ext>
            </a:extLst>
          </p:cNvPr>
          <p:cNvSpPr txBox="1"/>
          <p:nvPr/>
        </p:nvSpPr>
        <p:spPr>
          <a:xfrm>
            <a:off x="40053" y="389529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분석 목적</a:t>
            </a:r>
            <a:endParaRPr kumimoji="1" lang="ko-Kore-KR" altLang="en-US" sz="4000" b="1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25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475F181-4033-71D3-C906-03BC94E7F61D}"/>
              </a:ext>
            </a:extLst>
          </p:cNvPr>
          <p:cNvSpPr/>
          <p:nvPr/>
        </p:nvSpPr>
        <p:spPr>
          <a:xfrm>
            <a:off x="889923" y="-1186708"/>
            <a:ext cx="10412154" cy="9231415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37082-1033-335B-894C-85F19AABFF64}"/>
              </a:ext>
            </a:extLst>
          </p:cNvPr>
          <p:cNvSpPr txBox="1"/>
          <p:nvPr/>
        </p:nvSpPr>
        <p:spPr>
          <a:xfrm>
            <a:off x="4638087" y="926820"/>
            <a:ext cx="291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02</a:t>
            </a:r>
            <a:endParaRPr kumimoji="1" lang="ko-Kore-KR" altLang="en-US" sz="120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1237-312F-874D-06D7-68D60BD8AF49}"/>
              </a:ext>
            </a:extLst>
          </p:cNvPr>
          <p:cNvSpPr txBox="1"/>
          <p:nvPr/>
        </p:nvSpPr>
        <p:spPr>
          <a:xfrm>
            <a:off x="3894317" y="2644170"/>
            <a:ext cx="4403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5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데이터 소개</a:t>
            </a:r>
            <a:endParaRPr kumimoji="1" lang="ko-Kore-KR" altLang="en-US" sz="45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FA1CF-C677-92C7-9307-74E970A669D2}"/>
              </a:ext>
            </a:extLst>
          </p:cNvPr>
          <p:cNvSpPr txBox="1"/>
          <p:nvPr/>
        </p:nvSpPr>
        <p:spPr>
          <a:xfrm>
            <a:off x="4487157" y="4471503"/>
            <a:ext cx="32176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25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테이블 설명</a:t>
            </a:r>
            <a:endParaRPr kumimoji="1" lang="ko-Kore-KR" altLang="en-US" sz="25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78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15C2DC6-6AB1-1754-E263-505F1FA90B6D}"/>
              </a:ext>
            </a:extLst>
          </p:cNvPr>
          <p:cNvSpPr/>
          <p:nvPr/>
        </p:nvSpPr>
        <p:spPr>
          <a:xfrm>
            <a:off x="-4205177" y="-8978148"/>
            <a:ext cx="11677811" cy="10353546"/>
          </a:xfrm>
          <a:prstGeom prst="ellipse">
            <a:avLst/>
          </a:prstGeom>
          <a:gradFill>
            <a:gsLst>
              <a:gs pos="73000">
                <a:srgbClr val="2E939E"/>
              </a:gs>
              <a:gs pos="42000">
                <a:srgbClr val="167989"/>
              </a:gs>
              <a:gs pos="100000">
                <a:srgbClr val="40AAB4"/>
              </a:gs>
              <a:gs pos="0">
                <a:srgbClr val="075D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D6E4700-9E9E-E8E5-2B46-7DFFAC82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39" y="1311182"/>
            <a:ext cx="6096000" cy="4985145"/>
          </a:xfrm>
          <a:prstGeom prst="roundRect">
            <a:avLst>
              <a:gd name="adj" fmla="val 0"/>
            </a:avLst>
          </a:prstGeom>
          <a:ln w="889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67411-6BC9-CDEE-FC10-6985A6555831}"/>
              </a:ext>
            </a:extLst>
          </p:cNvPr>
          <p:cNvSpPr txBox="1"/>
          <p:nvPr/>
        </p:nvSpPr>
        <p:spPr>
          <a:xfrm>
            <a:off x="571667" y="2076219"/>
            <a:ext cx="154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</a:t>
            </a:r>
            <a:r>
              <a:rPr kumimoji="1" lang="en-US" altLang="ko-KR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서비스에</a:t>
            </a:r>
            <a:r>
              <a:rPr kumimoji="1" lang="en-US" altLang="ko-KR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등록된 기업</a:t>
            </a:r>
            <a:endParaRPr kumimoji="1" lang="ko-Kore-KR" altLang="en-US" dirty="0">
              <a:solidFill>
                <a:srgbClr val="EEF1F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7C151B-6894-6414-DD13-9A0E14082671}"/>
              </a:ext>
            </a:extLst>
          </p:cNvPr>
          <p:cNvSpPr txBox="1"/>
          <p:nvPr/>
        </p:nvSpPr>
        <p:spPr>
          <a:xfrm>
            <a:off x="4936974" y="6365391"/>
            <a:ext cx="23180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Entity-Relationship Diagram</a:t>
            </a:r>
            <a:endParaRPr kumimoji="1" lang="ko-Kore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E74A2E-71AF-F971-F517-125DEBE963DB}"/>
              </a:ext>
            </a:extLst>
          </p:cNvPr>
          <p:cNvGrpSpPr/>
          <p:nvPr/>
        </p:nvGrpSpPr>
        <p:grpSpPr>
          <a:xfrm>
            <a:off x="2990301" y="1701800"/>
            <a:ext cx="1679575" cy="1374568"/>
            <a:chOff x="2960180" y="1701800"/>
            <a:chExt cx="1679575" cy="137456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AAE85C-9150-8668-6B5C-39641D4F910F}"/>
                </a:ext>
              </a:extLst>
            </p:cNvPr>
            <p:cNvSpPr/>
            <p:nvPr/>
          </p:nvSpPr>
          <p:spPr>
            <a:xfrm>
              <a:off x="2960180" y="1701800"/>
              <a:ext cx="1679575" cy="137456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E7A48F-0C04-678D-AEDE-67E3D101601A}"/>
                </a:ext>
              </a:extLst>
            </p:cNvPr>
            <p:cNvSpPr txBox="1"/>
            <p:nvPr/>
          </p:nvSpPr>
          <p:spPr>
            <a:xfrm>
              <a:off x="3026984" y="2096178"/>
              <a:ext cx="15423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등록된 기업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5092FA-7902-B1EA-B795-C27FB619CF62}"/>
              </a:ext>
            </a:extLst>
          </p:cNvPr>
          <p:cNvGrpSpPr/>
          <p:nvPr/>
        </p:nvGrpSpPr>
        <p:grpSpPr>
          <a:xfrm>
            <a:off x="2880833" y="3553893"/>
            <a:ext cx="1790220" cy="1374568"/>
            <a:chOff x="2880833" y="3553893"/>
            <a:chExt cx="1790220" cy="137456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C07EAE-65E7-47AE-8C82-96C2CF414B11}"/>
                </a:ext>
              </a:extLst>
            </p:cNvPr>
            <p:cNvSpPr/>
            <p:nvPr/>
          </p:nvSpPr>
          <p:spPr>
            <a:xfrm>
              <a:off x="2994025" y="3553893"/>
              <a:ext cx="1563837" cy="137456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744085-A795-D29F-294B-16C9E5287A35}"/>
                </a:ext>
              </a:extLst>
            </p:cNvPr>
            <p:cNvSpPr txBox="1"/>
            <p:nvPr/>
          </p:nvSpPr>
          <p:spPr>
            <a:xfrm>
              <a:off x="2880833" y="3931434"/>
              <a:ext cx="1790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기업 투자 유치 정보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4DBB69-1CB7-EC9A-EED8-D88B88F7442C}"/>
              </a:ext>
            </a:extLst>
          </p:cNvPr>
          <p:cNvGrpSpPr/>
          <p:nvPr/>
        </p:nvGrpSpPr>
        <p:grpSpPr>
          <a:xfrm>
            <a:off x="2994025" y="5405986"/>
            <a:ext cx="1563837" cy="828975"/>
            <a:chOff x="2994025" y="5405986"/>
            <a:chExt cx="1563837" cy="8289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6DF85ED-CFC4-9DCE-D030-8D53BAFEC249}"/>
                </a:ext>
              </a:extLst>
            </p:cNvPr>
            <p:cNvSpPr/>
            <p:nvPr/>
          </p:nvSpPr>
          <p:spPr>
            <a:xfrm>
              <a:off x="2994025" y="5405986"/>
              <a:ext cx="1563837" cy="82897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10E4AD-D1AD-E6BA-C98A-051DDF8F2133}"/>
                </a:ext>
              </a:extLst>
            </p:cNvPr>
            <p:cNvSpPr txBox="1"/>
            <p:nvPr/>
          </p:nvSpPr>
          <p:spPr>
            <a:xfrm>
              <a:off x="3093616" y="5511874"/>
              <a:ext cx="1364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기업 주소 정보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53AA21-1407-4BA9-3E4E-758605671F67}"/>
              </a:ext>
            </a:extLst>
          </p:cNvPr>
          <p:cNvSpPr txBox="1"/>
          <p:nvPr/>
        </p:nvSpPr>
        <p:spPr>
          <a:xfrm>
            <a:off x="366589" y="357764"/>
            <a:ext cx="3351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1)</a:t>
            </a:r>
            <a:r>
              <a:rPr kumimoji="1" lang="ko-KR" altLang="en-US" sz="4000" b="1" dirty="0">
                <a:solidFill>
                  <a:srgbClr val="EEF1F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테이블 설명 </a:t>
            </a:r>
            <a:endParaRPr kumimoji="1" lang="ko-Kore-KR" altLang="en-US" sz="4000" b="1" dirty="0">
              <a:solidFill>
                <a:srgbClr val="EEF1F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1605D4D-A78E-83E4-79BA-A7EB54BC1F10}"/>
              </a:ext>
            </a:extLst>
          </p:cNvPr>
          <p:cNvGrpSpPr/>
          <p:nvPr/>
        </p:nvGrpSpPr>
        <p:grpSpPr>
          <a:xfrm>
            <a:off x="5076054" y="1701800"/>
            <a:ext cx="1764000" cy="2742554"/>
            <a:chOff x="5076054" y="1701800"/>
            <a:chExt cx="1764000" cy="2742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996461-5216-B364-C211-54F9335F6FB8}"/>
                </a:ext>
              </a:extLst>
            </p:cNvPr>
            <p:cNvSpPr/>
            <p:nvPr/>
          </p:nvSpPr>
          <p:spPr>
            <a:xfrm>
              <a:off x="5076054" y="1701800"/>
              <a:ext cx="1764000" cy="2742554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04D38D-118D-39B5-F195-D42444A3870D}"/>
                </a:ext>
              </a:extLst>
            </p:cNvPr>
            <p:cNvSpPr txBox="1"/>
            <p:nvPr/>
          </p:nvSpPr>
          <p:spPr>
            <a:xfrm>
              <a:off x="5145346" y="2703745"/>
              <a:ext cx="1625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채용 공고 정보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2EE6AF-7826-E350-D399-0D1C7FF7FBA7}"/>
              </a:ext>
            </a:extLst>
          </p:cNvPr>
          <p:cNvGrpSpPr/>
          <p:nvPr/>
        </p:nvGrpSpPr>
        <p:grpSpPr>
          <a:xfrm>
            <a:off x="5073507" y="4860393"/>
            <a:ext cx="1764000" cy="1374568"/>
            <a:chOff x="5073507" y="4860393"/>
            <a:chExt cx="1764000" cy="13745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0E6B62-93BD-06F1-435F-4836738846A5}"/>
                </a:ext>
              </a:extLst>
            </p:cNvPr>
            <p:cNvSpPr/>
            <p:nvPr/>
          </p:nvSpPr>
          <p:spPr>
            <a:xfrm>
              <a:off x="5073507" y="4860393"/>
              <a:ext cx="1764000" cy="137456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86029C-4AD9-66BC-C5B9-4A0E54001778}"/>
                </a:ext>
              </a:extLst>
            </p:cNvPr>
            <p:cNvSpPr txBox="1"/>
            <p:nvPr/>
          </p:nvSpPr>
          <p:spPr>
            <a:xfrm>
              <a:off x="5302286" y="5285208"/>
              <a:ext cx="130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지원서 제출 이력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021A00F-4451-EDBB-2A2D-17DC061771F5}"/>
              </a:ext>
            </a:extLst>
          </p:cNvPr>
          <p:cNvGrpSpPr/>
          <p:nvPr/>
        </p:nvGrpSpPr>
        <p:grpSpPr>
          <a:xfrm>
            <a:off x="7273399" y="1701800"/>
            <a:ext cx="1325538" cy="890309"/>
            <a:chOff x="7273399" y="1701800"/>
            <a:chExt cx="1325538" cy="89030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AA11F7-147D-5CD4-AD3F-A55C3368EFCD}"/>
                </a:ext>
              </a:extLst>
            </p:cNvPr>
            <p:cNvSpPr/>
            <p:nvPr/>
          </p:nvSpPr>
          <p:spPr>
            <a:xfrm>
              <a:off x="7301230" y="1701800"/>
              <a:ext cx="1269877" cy="89030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C6411-675B-6BB9-CC23-BECB60F924FE}"/>
                </a:ext>
              </a:extLst>
            </p:cNvPr>
            <p:cNvSpPr txBox="1"/>
            <p:nvPr/>
          </p:nvSpPr>
          <p:spPr>
            <a:xfrm>
              <a:off x="7273399" y="1777622"/>
              <a:ext cx="132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채용 공고 근무지 정보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381BF63-FC67-328D-7D7B-5C123031DCB7}"/>
              </a:ext>
            </a:extLst>
          </p:cNvPr>
          <p:cNvGrpSpPr/>
          <p:nvPr/>
        </p:nvGrpSpPr>
        <p:grpSpPr>
          <a:xfrm>
            <a:off x="7298291" y="3145379"/>
            <a:ext cx="1325538" cy="873075"/>
            <a:chOff x="7298291" y="3145379"/>
            <a:chExt cx="1325538" cy="87307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A6C18B1-A015-D345-A34D-E416D9D9A22E}"/>
                </a:ext>
              </a:extLst>
            </p:cNvPr>
            <p:cNvSpPr/>
            <p:nvPr/>
          </p:nvSpPr>
          <p:spPr>
            <a:xfrm>
              <a:off x="7298291" y="3145379"/>
              <a:ext cx="1325538" cy="87307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F7C6F9-FC08-F897-5510-1DF37AAA3A8C}"/>
                </a:ext>
              </a:extLst>
            </p:cNvPr>
            <p:cNvSpPr txBox="1"/>
            <p:nvPr/>
          </p:nvSpPr>
          <p:spPr>
            <a:xfrm>
              <a:off x="7298291" y="3185962"/>
              <a:ext cx="1325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북마크 정보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33" name="그림 3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A143CA1-530A-F08B-8085-05C08B82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85" t="61117" r="1231"/>
          <a:stretch/>
        </p:blipFill>
        <p:spPr>
          <a:xfrm>
            <a:off x="7298291" y="4350483"/>
            <a:ext cx="1504746" cy="1938373"/>
          </a:xfrm>
          <a:prstGeom prst="roundRect">
            <a:avLst>
              <a:gd name="adj" fmla="val 0"/>
            </a:avLst>
          </a:prstGeom>
          <a:ln w="88900">
            <a:noFill/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7517E1-5658-BF64-F049-B038556E1FA5}"/>
              </a:ext>
            </a:extLst>
          </p:cNvPr>
          <p:cNvGrpSpPr/>
          <p:nvPr/>
        </p:nvGrpSpPr>
        <p:grpSpPr>
          <a:xfrm>
            <a:off x="7234701" y="4585656"/>
            <a:ext cx="1662921" cy="1640659"/>
            <a:chOff x="7221471" y="4594302"/>
            <a:chExt cx="1662921" cy="164065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4A71F5-1428-6A5B-C487-1332FC3378BB}"/>
                </a:ext>
              </a:extLst>
            </p:cNvPr>
            <p:cNvSpPr/>
            <p:nvPr/>
          </p:nvSpPr>
          <p:spPr>
            <a:xfrm>
              <a:off x="7298291" y="4594302"/>
              <a:ext cx="1509283" cy="164065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7715F7-DE60-688D-0405-E84D787D8321}"/>
                </a:ext>
              </a:extLst>
            </p:cNvPr>
            <p:cNvSpPr txBox="1"/>
            <p:nvPr/>
          </p:nvSpPr>
          <p:spPr>
            <a:xfrm>
              <a:off x="7221471" y="4964532"/>
              <a:ext cx="1662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rgbClr val="EEF1FD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이벤트 로그</a:t>
              </a:r>
              <a:endParaRPr kumimoji="1" lang="ko-Kore-KR" altLang="en-US" sz="1400" dirty="0">
                <a:solidFill>
                  <a:srgbClr val="EEF1F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53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3949</TotalTime>
  <Words>6108</Words>
  <Application>Microsoft Macintosh PowerPoint</Application>
  <PresentationFormat>와이드스크린</PresentationFormat>
  <Paragraphs>938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Pretendard ExtraLight</vt:lpstr>
      <vt:lpstr>Pretendard Variable</vt:lpstr>
      <vt:lpstr>Pretendard Medium</vt:lpstr>
      <vt:lpstr>NanumSquareOTF Bold</vt:lpstr>
      <vt:lpstr>Pretendard Light</vt:lpstr>
      <vt:lpstr>Aptos Display</vt:lpstr>
      <vt:lpstr>Aptos</vt:lpstr>
      <vt:lpstr>KoreanGD17R</vt:lpstr>
      <vt:lpstr>Arial</vt:lpstr>
      <vt:lpstr>Pretendard SemiBold</vt:lpstr>
      <vt:lpstr>Pretendard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김상민</dc:creator>
  <cp:lastModifiedBy>김상민</cp:lastModifiedBy>
  <cp:revision>54</cp:revision>
  <dcterms:created xsi:type="dcterms:W3CDTF">2024-11-04T11:35:51Z</dcterms:created>
  <dcterms:modified xsi:type="dcterms:W3CDTF">2024-11-12T02:39:39Z</dcterms:modified>
</cp:coreProperties>
</file>